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7"/>
  </p:notesMasterIdLst>
  <p:handoutMasterIdLst>
    <p:handoutMasterId r:id="rId38"/>
  </p:handoutMasterIdLst>
  <p:sldIdLst>
    <p:sldId id="257" r:id="rId2"/>
    <p:sldId id="258" r:id="rId3"/>
    <p:sldId id="259" r:id="rId4"/>
    <p:sldId id="260" r:id="rId5"/>
    <p:sldId id="288" r:id="rId6"/>
    <p:sldId id="274" r:id="rId7"/>
    <p:sldId id="275" r:id="rId8"/>
    <p:sldId id="278" r:id="rId9"/>
    <p:sldId id="279" r:id="rId10"/>
    <p:sldId id="280" r:id="rId11"/>
    <p:sldId id="281" r:id="rId12"/>
    <p:sldId id="284" r:id="rId13"/>
    <p:sldId id="289" r:id="rId14"/>
    <p:sldId id="285" r:id="rId15"/>
    <p:sldId id="286" r:id="rId16"/>
    <p:sldId id="282" r:id="rId17"/>
    <p:sldId id="261" r:id="rId18"/>
    <p:sldId id="262" r:id="rId19"/>
    <p:sldId id="273" r:id="rId20"/>
    <p:sldId id="276" r:id="rId21"/>
    <p:sldId id="277" r:id="rId22"/>
    <p:sldId id="267" r:id="rId23"/>
    <p:sldId id="266" r:id="rId24"/>
    <p:sldId id="264" r:id="rId25"/>
    <p:sldId id="268" r:id="rId26"/>
    <p:sldId id="263" r:id="rId27"/>
    <p:sldId id="269" r:id="rId28"/>
    <p:sldId id="265" r:id="rId29"/>
    <p:sldId id="270" r:id="rId30"/>
    <p:sldId id="287" r:id="rId31"/>
    <p:sldId id="290" r:id="rId32"/>
    <p:sldId id="292" r:id="rId33"/>
    <p:sldId id="291" r:id="rId34"/>
    <p:sldId id="271" r:id="rId35"/>
    <p:sldId id="283" r:id="rId36"/>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810F8F-EBC3-407A-8F76-0896ED706C36}">
          <p14:sldIdLst>
            <p14:sldId id="257"/>
            <p14:sldId id="258"/>
            <p14:sldId id="259"/>
            <p14:sldId id="260"/>
            <p14:sldId id="288"/>
            <p14:sldId id="274"/>
            <p14:sldId id="275"/>
            <p14:sldId id="278"/>
            <p14:sldId id="279"/>
            <p14:sldId id="280"/>
            <p14:sldId id="281"/>
            <p14:sldId id="284"/>
            <p14:sldId id="289"/>
            <p14:sldId id="285"/>
            <p14:sldId id="286"/>
            <p14:sldId id="282"/>
            <p14:sldId id="261"/>
            <p14:sldId id="262"/>
            <p14:sldId id="273"/>
            <p14:sldId id="276"/>
            <p14:sldId id="277"/>
            <p14:sldId id="267"/>
            <p14:sldId id="266"/>
          </p14:sldIdLst>
        </p14:section>
        <p14:section name="Untitled Section" id="{1A290624-0AFA-4DE3-B61A-47A3009A0BCE}">
          <p14:sldIdLst>
            <p14:sldId id="264"/>
            <p14:sldId id="268"/>
            <p14:sldId id="263"/>
            <p14:sldId id="269"/>
            <p14:sldId id="265"/>
            <p14:sldId id="270"/>
            <p14:sldId id="287"/>
            <p14:sldId id="290"/>
            <p14:sldId id="292"/>
            <p14:sldId id="291"/>
            <p14:sldId id="271"/>
            <p14:sldId id="2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96" autoAdjust="0"/>
    <p:restoredTop sz="94660"/>
  </p:normalViewPr>
  <p:slideViewPr>
    <p:cSldViewPr snapToGrid="0">
      <p:cViewPr varScale="1">
        <p:scale>
          <a:sx n="69" d="100"/>
          <a:sy n="69" d="100"/>
        </p:scale>
        <p:origin x="96" y="15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3BC909-D85B-487E-A5DF-09FF09AF38C7}" type="doc">
      <dgm:prSet loTypeId="urn:microsoft.com/office/officeart/2008/layout/VerticalCurvedList" loCatId="list" qsTypeId="urn:microsoft.com/office/officeart/2005/8/quickstyle/simple2" qsCatId="simple" csTypeId="urn:microsoft.com/office/officeart/2005/8/colors/colorful5" csCatId="colorful" phldr="1"/>
      <dgm:spPr/>
      <dgm:t>
        <a:bodyPr/>
        <a:lstStyle/>
        <a:p>
          <a:endParaRPr lang="en-US"/>
        </a:p>
      </dgm:t>
    </dgm:pt>
    <dgm:pt modelId="{EEFF0405-B8E2-410E-9C4F-E8B69A3A51AF}">
      <dgm:prSet phldrT="[Text]" custT="1"/>
      <dgm:spPr/>
      <dgm:t>
        <a:bodyPr/>
        <a:lstStyle/>
        <a:p>
          <a:r>
            <a:rPr lang="vi-VN" sz="2300" smtClean="0">
              <a:solidFill>
                <a:schemeClr val="tx1"/>
              </a:solidFill>
              <a:latin typeface="+mj-lt"/>
            </a:rPr>
            <a:t>Phát triển giao diện người dùng dựa trên các khái niệm trừu tượng của Lệnh: tập trung vào các lệnh có liên quan đến kiểm soát, chứ không phải là kiểm soát bản thân, khuôn khổ, có thể tự động điều chỉnh giao diện người dùng theo yêu cầu để đáp ứng với lệnh lấy từ ứng dụng Ribbon.</a:t>
          </a:r>
          <a:endParaRPr lang="en-US" sz="2300">
            <a:solidFill>
              <a:schemeClr val="tx1"/>
            </a:solidFill>
          </a:endParaRPr>
        </a:p>
      </dgm:t>
    </dgm:pt>
    <dgm:pt modelId="{77F5BA0D-78E4-4A33-B774-80117B1B5244}" type="parTrans" cxnId="{41D64FDB-CD70-487D-AEDF-3973566F4FAF}">
      <dgm:prSet/>
      <dgm:spPr/>
      <dgm:t>
        <a:bodyPr/>
        <a:lstStyle/>
        <a:p>
          <a:endParaRPr lang="en-US" sz="2300">
            <a:solidFill>
              <a:schemeClr val="tx1"/>
            </a:solidFill>
          </a:endParaRPr>
        </a:p>
      </dgm:t>
    </dgm:pt>
    <dgm:pt modelId="{4040ADFC-EAA9-4FF7-86AF-C911B5C73D6A}" type="sibTrans" cxnId="{41D64FDB-CD70-487D-AEDF-3973566F4FAF}">
      <dgm:prSet/>
      <dgm:spPr/>
      <dgm:t>
        <a:bodyPr/>
        <a:lstStyle/>
        <a:p>
          <a:endParaRPr lang="en-US" sz="2300">
            <a:solidFill>
              <a:schemeClr val="tx1"/>
            </a:solidFill>
          </a:endParaRPr>
        </a:p>
      </dgm:t>
    </dgm:pt>
    <dgm:pt modelId="{409E495B-E423-4B0A-95B3-E736F24A98CA}">
      <dgm:prSet custT="1"/>
      <dgm:spPr/>
      <dgm:t>
        <a:bodyPr/>
        <a:lstStyle/>
        <a:p>
          <a:r>
            <a:rPr lang="vi-VN" sz="2300" smtClean="0">
              <a:solidFill>
                <a:schemeClr val="tx1"/>
              </a:solidFill>
              <a:latin typeface="+mj-lt"/>
            </a:rPr>
            <a:t>Một ứng dụng có sử dụng Ribbon có nhiều lệnh mà không bị vướng bận với các chi tiết về cách mà lệnh được thể hiện trong giao diện người dùng.</a:t>
          </a:r>
          <a:endParaRPr lang="en-US" sz="2300">
            <a:solidFill>
              <a:schemeClr val="tx1"/>
            </a:solidFill>
          </a:endParaRPr>
        </a:p>
      </dgm:t>
    </dgm:pt>
    <dgm:pt modelId="{03985F83-E6CF-4D44-9D08-E6177CBD2093}" type="parTrans" cxnId="{47D8A027-A6D4-47E8-AFF2-74ADCE58813A}">
      <dgm:prSet/>
      <dgm:spPr/>
      <dgm:t>
        <a:bodyPr/>
        <a:lstStyle/>
        <a:p>
          <a:endParaRPr lang="en-US" sz="2300">
            <a:solidFill>
              <a:schemeClr val="tx1"/>
            </a:solidFill>
          </a:endParaRPr>
        </a:p>
      </dgm:t>
    </dgm:pt>
    <dgm:pt modelId="{08D68C03-9A3D-4243-8391-4F0C3EBDD783}" type="sibTrans" cxnId="{47D8A027-A6D4-47E8-AFF2-74ADCE58813A}">
      <dgm:prSet/>
      <dgm:spPr/>
      <dgm:t>
        <a:bodyPr/>
        <a:lstStyle/>
        <a:p>
          <a:endParaRPr lang="en-US" sz="2300">
            <a:solidFill>
              <a:schemeClr val="tx1"/>
            </a:solidFill>
          </a:endParaRPr>
        </a:p>
      </dgm:t>
    </dgm:pt>
    <dgm:pt modelId="{E2A3BEE4-86A1-45B7-A11D-AE56365B28B9}">
      <dgm:prSet custT="1"/>
      <dgm:spPr/>
      <dgm:t>
        <a:bodyPr/>
        <a:lstStyle/>
        <a:p>
          <a:r>
            <a:rPr lang="vi-VN" sz="2300" smtClean="0">
              <a:solidFill>
                <a:schemeClr val="tx1"/>
              </a:solidFill>
              <a:latin typeface="+mj-lt"/>
            </a:rPr>
            <a:t>Các loại lệnh , tính chất của nó, và các nguồn lực xác định mục đích của lệnh cho ứng dụng. </a:t>
          </a:r>
          <a:endParaRPr lang="en-US" sz="2300">
            <a:solidFill>
              <a:schemeClr val="tx1"/>
            </a:solidFill>
          </a:endParaRPr>
        </a:p>
      </dgm:t>
    </dgm:pt>
    <dgm:pt modelId="{87FA13F2-B0FA-4800-93CB-AF836D812A41}" type="parTrans" cxnId="{C7040CD8-BC1D-4848-9BF6-89B893E33425}">
      <dgm:prSet/>
      <dgm:spPr/>
      <dgm:t>
        <a:bodyPr/>
        <a:lstStyle/>
        <a:p>
          <a:endParaRPr lang="en-US" sz="2300">
            <a:solidFill>
              <a:schemeClr val="tx1"/>
            </a:solidFill>
          </a:endParaRPr>
        </a:p>
      </dgm:t>
    </dgm:pt>
    <dgm:pt modelId="{19CE402B-3BD6-4938-A32C-FA672862A50B}" type="sibTrans" cxnId="{C7040CD8-BC1D-4848-9BF6-89B893E33425}">
      <dgm:prSet/>
      <dgm:spPr/>
      <dgm:t>
        <a:bodyPr/>
        <a:lstStyle/>
        <a:p>
          <a:endParaRPr lang="en-US" sz="2300">
            <a:solidFill>
              <a:schemeClr val="tx1"/>
            </a:solidFill>
          </a:endParaRPr>
        </a:p>
      </dgm:t>
    </dgm:pt>
    <dgm:pt modelId="{F0F1756A-DA3A-41CE-A157-DFD876013B7A}">
      <dgm:prSet custT="1"/>
      <dgm:spPr/>
      <dgm:t>
        <a:bodyPr/>
        <a:lstStyle/>
        <a:p>
          <a:r>
            <a:rPr lang="vi-VN" sz="2300" smtClean="0">
              <a:solidFill>
                <a:schemeClr val="tx1"/>
              </a:solidFill>
              <a:latin typeface="+mj-lt"/>
            </a:rPr>
            <a:t>Khung Ribbon cung cấp sự linh hoạt này bằng cách tách chức năng từ các bài trình bày với hai cấu trúc phát triển riêng biệt: một ngôn ngữ Extensible Application Markup Language (XAML) dựa trên đánh dấu để khai báo kiểm soát và bố trí trực quan của việc thực hiện Ribbon, và giao diện C ++ COM dựa trên để khởi tạo khung và xử lý các sự kiện tại thời gian chạy. </a:t>
          </a:r>
          <a:endParaRPr lang="en-US" sz="2300">
            <a:solidFill>
              <a:schemeClr val="tx1"/>
            </a:solidFill>
          </a:endParaRPr>
        </a:p>
      </dgm:t>
    </dgm:pt>
    <dgm:pt modelId="{CEEE19BB-9239-4E19-BA76-6A715FE1B3F2}" type="parTrans" cxnId="{56E97967-E785-4F13-BBE4-5F3C1FE4097C}">
      <dgm:prSet/>
      <dgm:spPr/>
      <dgm:t>
        <a:bodyPr/>
        <a:lstStyle/>
        <a:p>
          <a:endParaRPr lang="en-US" sz="2300">
            <a:solidFill>
              <a:schemeClr val="tx1"/>
            </a:solidFill>
          </a:endParaRPr>
        </a:p>
      </dgm:t>
    </dgm:pt>
    <dgm:pt modelId="{C00669EC-ED49-41AC-AA70-A0235D406063}" type="sibTrans" cxnId="{56E97967-E785-4F13-BBE4-5F3C1FE4097C}">
      <dgm:prSet/>
      <dgm:spPr/>
      <dgm:t>
        <a:bodyPr/>
        <a:lstStyle/>
        <a:p>
          <a:endParaRPr lang="en-US" sz="2300">
            <a:solidFill>
              <a:schemeClr val="tx1"/>
            </a:solidFill>
          </a:endParaRPr>
        </a:p>
      </dgm:t>
    </dgm:pt>
    <dgm:pt modelId="{43C3BAFD-7E74-4738-AEBE-4A43779AE352}" type="pres">
      <dgm:prSet presAssocID="{7E3BC909-D85B-487E-A5DF-09FF09AF38C7}" presName="Name0" presStyleCnt="0">
        <dgm:presLayoutVars>
          <dgm:chMax val="7"/>
          <dgm:chPref val="7"/>
          <dgm:dir/>
        </dgm:presLayoutVars>
      </dgm:prSet>
      <dgm:spPr/>
      <dgm:t>
        <a:bodyPr/>
        <a:lstStyle/>
        <a:p>
          <a:endParaRPr lang="en-US"/>
        </a:p>
      </dgm:t>
    </dgm:pt>
    <dgm:pt modelId="{0B24E1F9-C32D-4D92-A584-A77CC5F8510C}" type="pres">
      <dgm:prSet presAssocID="{7E3BC909-D85B-487E-A5DF-09FF09AF38C7}" presName="Name1" presStyleCnt="0"/>
      <dgm:spPr/>
    </dgm:pt>
    <dgm:pt modelId="{404F72A7-8268-43B7-BA6F-DC50C8292C91}" type="pres">
      <dgm:prSet presAssocID="{7E3BC909-D85B-487E-A5DF-09FF09AF38C7}" presName="cycle" presStyleCnt="0"/>
      <dgm:spPr/>
    </dgm:pt>
    <dgm:pt modelId="{067796A9-9558-4D0F-A88E-8F02903025DA}" type="pres">
      <dgm:prSet presAssocID="{7E3BC909-D85B-487E-A5DF-09FF09AF38C7}" presName="srcNode" presStyleLbl="node1" presStyleIdx="0" presStyleCnt="4"/>
      <dgm:spPr/>
    </dgm:pt>
    <dgm:pt modelId="{EFE58B14-88E4-4030-8F2E-2F6A182AB521}" type="pres">
      <dgm:prSet presAssocID="{7E3BC909-D85B-487E-A5DF-09FF09AF38C7}" presName="conn" presStyleLbl="parChTrans1D2" presStyleIdx="0" presStyleCnt="1"/>
      <dgm:spPr/>
      <dgm:t>
        <a:bodyPr/>
        <a:lstStyle/>
        <a:p>
          <a:endParaRPr lang="en-US"/>
        </a:p>
      </dgm:t>
    </dgm:pt>
    <dgm:pt modelId="{10A64B2F-FB7B-47AD-8BBD-7BE143D322E5}" type="pres">
      <dgm:prSet presAssocID="{7E3BC909-D85B-487E-A5DF-09FF09AF38C7}" presName="extraNode" presStyleLbl="node1" presStyleIdx="0" presStyleCnt="4"/>
      <dgm:spPr/>
    </dgm:pt>
    <dgm:pt modelId="{6905619E-3B36-4E32-A059-3DD3EF2B5DAC}" type="pres">
      <dgm:prSet presAssocID="{7E3BC909-D85B-487E-A5DF-09FF09AF38C7}" presName="dstNode" presStyleLbl="node1" presStyleIdx="0" presStyleCnt="4"/>
      <dgm:spPr/>
    </dgm:pt>
    <dgm:pt modelId="{C11BAC38-5E51-4333-9946-63B367B2DB6A}" type="pres">
      <dgm:prSet presAssocID="{EEFF0405-B8E2-410E-9C4F-E8B69A3A51AF}" presName="text_1" presStyleLbl="node1" presStyleIdx="0" presStyleCnt="4" custScaleY="159814" custLinFactNeighborX="-899" custLinFactNeighborY="-1376">
        <dgm:presLayoutVars>
          <dgm:bulletEnabled val="1"/>
        </dgm:presLayoutVars>
      </dgm:prSet>
      <dgm:spPr/>
      <dgm:t>
        <a:bodyPr/>
        <a:lstStyle/>
        <a:p>
          <a:endParaRPr lang="en-US"/>
        </a:p>
      </dgm:t>
    </dgm:pt>
    <dgm:pt modelId="{B8FEC795-9533-4214-A8B7-BF6C698E6220}" type="pres">
      <dgm:prSet presAssocID="{EEFF0405-B8E2-410E-9C4F-E8B69A3A51AF}" presName="accent_1" presStyleCnt="0"/>
      <dgm:spPr/>
    </dgm:pt>
    <dgm:pt modelId="{32BFCFFC-033C-4E32-8F3A-47456E6174F0}" type="pres">
      <dgm:prSet presAssocID="{EEFF0405-B8E2-410E-9C4F-E8B69A3A51AF}" presName="accentRepeatNode" presStyleLbl="solidFgAcc1" presStyleIdx="0" presStyleCnt="4" custLinFactNeighborY="-1101"/>
      <dgm:spPr/>
    </dgm:pt>
    <dgm:pt modelId="{73909E0F-DBA3-4160-B614-F46545A423FD}" type="pres">
      <dgm:prSet presAssocID="{409E495B-E423-4B0A-95B3-E736F24A98CA}" presName="text_2" presStyleLbl="node1" presStyleIdx="1" presStyleCnt="4">
        <dgm:presLayoutVars>
          <dgm:bulletEnabled val="1"/>
        </dgm:presLayoutVars>
      </dgm:prSet>
      <dgm:spPr/>
      <dgm:t>
        <a:bodyPr/>
        <a:lstStyle/>
        <a:p>
          <a:endParaRPr lang="en-US"/>
        </a:p>
      </dgm:t>
    </dgm:pt>
    <dgm:pt modelId="{A2CF4D70-D1A1-4C30-82A7-7DC038B1D6A8}" type="pres">
      <dgm:prSet presAssocID="{409E495B-E423-4B0A-95B3-E736F24A98CA}" presName="accent_2" presStyleCnt="0"/>
      <dgm:spPr/>
    </dgm:pt>
    <dgm:pt modelId="{7C8979D1-41DC-4805-89B3-4CDC479A1D62}" type="pres">
      <dgm:prSet presAssocID="{409E495B-E423-4B0A-95B3-E736F24A98CA}" presName="accentRepeatNode" presStyleLbl="solidFgAcc1" presStyleIdx="1" presStyleCnt="4"/>
      <dgm:spPr/>
    </dgm:pt>
    <dgm:pt modelId="{61E3180F-31BF-4E77-B2CA-931DFFF8AD1D}" type="pres">
      <dgm:prSet presAssocID="{E2A3BEE4-86A1-45B7-A11D-AE56365B28B9}" presName="text_3" presStyleLbl="node1" presStyleIdx="2" presStyleCnt="4" custLinFactNeighborY="-14920">
        <dgm:presLayoutVars>
          <dgm:bulletEnabled val="1"/>
        </dgm:presLayoutVars>
      </dgm:prSet>
      <dgm:spPr/>
      <dgm:t>
        <a:bodyPr/>
        <a:lstStyle/>
        <a:p>
          <a:endParaRPr lang="en-US"/>
        </a:p>
      </dgm:t>
    </dgm:pt>
    <dgm:pt modelId="{DEA62ACC-F68B-43FA-B09B-54A52391AE04}" type="pres">
      <dgm:prSet presAssocID="{E2A3BEE4-86A1-45B7-A11D-AE56365B28B9}" presName="accent_3" presStyleCnt="0"/>
      <dgm:spPr/>
    </dgm:pt>
    <dgm:pt modelId="{BCA4687E-3179-4819-9975-B805EC3037AA}" type="pres">
      <dgm:prSet presAssocID="{E2A3BEE4-86A1-45B7-A11D-AE56365B28B9}" presName="accentRepeatNode" presStyleLbl="solidFgAcc1" presStyleIdx="2" presStyleCnt="4" custLinFactNeighborX="-2201" custLinFactNeighborY="-11006"/>
      <dgm:spPr/>
    </dgm:pt>
    <dgm:pt modelId="{A9BDDE8F-DCD2-44F0-8C19-3B10EC97E4D7}" type="pres">
      <dgm:prSet presAssocID="{F0F1756A-DA3A-41CE-A157-DFD876013B7A}" presName="text_4" presStyleLbl="node1" presStyleIdx="3" presStyleCnt="4" custScaleY="174315">
        <dgm:presLayoutVars>
          <dgm:bulletEnabled val="1"/>
        </dgm:presLayoutVars>
      </dgm:prSet>
      <dgm:spPr/>
      <dgm:t>
        <a:bodyPr/>
        <a:lstStyle/>
        <a:p>
          <a:endParaRPr lang="en-US"/>
        </a:p>
      </dgm:t>
    </dgm:pt>
    <dgm:pt modelId="{55A436B7-E474-4E4C-B743-E8A726C732E7}" type="pres">
      <dgm:prSet presAssocID="{F0F1756A-DA3A-41CE-A157-DFD876013B7A}" presName="accent_4" presStyleCnt="0"/>
      <dgm:spPr/>
    </dgm:pt>
    <dgm:pt modelId="{EBA2B031-5C81-4BB5-9C2E-1D9EFDDB1196}" type="pres">
      <dgm:prSet presAssocID="{F0F1756A-DA3A-41CE-A157-DFD876013B7A}" presName="accentRepeatNode" presStyleLbl="solidFgAcc1" presStyleIdx="3" presStyleCnt="4"/>
      <dgm:spPr/>
    </dgm:pt>
  </dgm:ptLst>
  <dgm:cxnLst>
    <dgm:cxn modelId="{4DB8F0EA-4F2C-4470-BF59-2B5D4A459643}" type="presOf" srcId="{F0F1756A-DA3A-41CE-A157-DFD876013B7A}" destId="{A9BDDE8F-DCD2-44F0-8C19-3B10EC97E4D7}" srcOrd="0" destOrd="0" presId="urn:microsoft.com/office/officeart/2008/layout/VerticalCurvedList"/>
    <dgm:cxn modelId="{41D64FDB-CD70-487D-AEDF-3973566F4FAF}" srcId="{7E3BC909-D85B-487E-A5DF-09FF09AF38C7}" destId="{EEFF0405-B8E2-410E-9C4F-E8B69A3A51AF}" srcOrd="0" destOrd="0" parTransId="{77F5BA0D-78E4-4A33-B774-80117B1B5244}" sibTransId="{4040ADFC-EAA9-4FF7-86AF-C911B5C73D6A}"/>
    <dgm:cxn modelId="{47D8A027-A6D4-47E8-AFF2-74ADCE58813A}" srcId="{7E3BC909-D85B-487E-A5DF-09FF09AF38C7}" destId="{409E495B-E423-4B0A-95B3-E736F24A98CA}" srcOrd="1" destOrd="0" parTransId="{03985F83-E6CF-4D44-9D08-E6177CBD2093}" sibTransId="{08D68C03-9A3D-4243-8391-4F0C3EBDD783}"/>
    <dgm:cxn modelId="{56E97967-E785-4F13-BBE4-5F3C1FE4097C}" srcId="{7E3BC909-D85B-487E-A5DF-09FF09AF38C7}" destId="{F0F1756A-DA3A-41CE-A157-DFD876013B7A}" srcOrd="3" destOrd="0" parTransId="{CEEE19BB-9239-4E19-BA76-6A715FE1B3F2}" sibTransId="{C00669EC-ED49-41AC-AA70-A0235D406063}"/>
    <dgm:cxn modelId="{9E574600-2F62-47A5-8EC8-D08770065B3F}" type="presOf" srcId="{EEFF0405-B8E2-410E-9C4F-E8B69A3A51AF}" destId="{C11BAC38-5E51-4333-9946-63B367B2DB6A}" srcOrd="0" destOrd="0" presId="urn:microsoft.com/office/officeart/2008/layout/VerticalCurvedList"/>
    <dgm:cxn modelId="{DDB602A1-3C51-44DC-8BBE-2B6C72CFF9D4}" type="presOf" srcId="{409E495B-E423-4B0A-95B3-E736F24A98CA}" destId="{73909E0F-DBA3-4160-B614-F46545A423FD}" srcOrd="0" destOrd="0" presId="urn:microsoft.com/office/officeart/2008/layout/VerticalCurvedList"/>
    <dgm:cxn modelId="{121C069A-249B-4141-A33F-9946F02A4236}" type="presOf" srcId="{E2A3BEE4-86A1-45B7-A11D-AE56365B28B9}" destId="{61E3180F-31BF-4E77-B2CA-931DFFF8AD1D}" srcOrd="0" destOrd="0" presId="urn:microsoft.com/office/officeart/2008/layout/VerticalCurvedList"/>
    <dgm:cxn modelId="{32AA0668-8F03-4A30-BE8F-8A64D2AB2561}" type="presOf" srcId="{7E3BC909-D85B-487E-A5DF-09FF09AF38C7}" destId="{43C3BAFD-7E74-4738-AEBE-4A43779AE352}" srcOrd="0" destOrd="0" presId="urn:microsoft.com/office/officeart/2008/layout/VerticalCurvedList"/>
    <dgm:cxn modelId="{13E23BD4-81E1-4758-A440-395478AB5A1B}" type="presOf" srcId="{4040ADFC-EAA9-4FF7-86AF-C911B5C73D6A}" destId="{EFE58B14-88E4-4030-8F2E-2F6A182AB521}" srcOrd="0" destOrd="0" presId="urn:microsoft.com/office/officeart/2008/layout/VerticalCurvedList"/>
    <dgm:cxn modelId="{C7040CD8-BC1D-4848-9BF6-89B893E33425}" srcId="{7E3BC909-D85B-487E-A5DF-09FF09AF38C7}" destId="{E2A3BEE4-86A1-45B7-A11D-AE56365B28B9}" srcOrd="2" destOrd="0" parTransId="{87FA13F2-B0FA-4800-93CB-AF836D812A41}" sibTransId="{19CE402B-3BD6-4938-A32C-FA672862A50B}"/>
    <dgm:cxn modelId="{24483B50-73AC-4E9F-BD8F-20642B8425EC}" type="presParOf" srcId="{43C3BAFD-7E74-4738-AEBE-4A43779AE352}" destId="{0B24E1F9-C32D-4D92-A584-A77CC5F8510C}" srcOrd="0" destOrd="0" presId="urn:microsoft.com/office/officeart/2008/layout/VerticalCurvedList"/>
    <dgm:cxn modelId="{9974319D-4C7D-4CDF-9549-0DC5A780DA5F}" type="presParOf" srcId="{0B24E1F9-C32D-4D92-A584-A77CC5F8510C}" destId="{404F72A7-8268-43B7-BA6F-DC50C8292C91}" srcOrd="0" destOrd="0" presId="urn:microsoft.com/office/officeart/2008/layout/VerticalCurvedList"/>
    <dgm:cxn modelId="{3E3BB6E2-B4A4-41E5-83E8-FCC4D7D449A6}" type="presParOf" srcId="{404F72A7-8268-43B7-BA6F-DC50C8292C91}" destId="{067796A9-9558-4D0F-A88E-8F02903025DA}" srcOrd="0" destOrd="0" presId="urn:microsoft.com/office/officeart/2008/layout/VerticalCurvedList"/>
    <dgm:cxn modelId="{1C30C634-0F10-4818-BC71-EEAADB4277BE}" type="presParOf" srcId="{404F72A7-8268-43B7-BA6F-DC50C8292C91}" destId="{EFE58B14-88E4-4030-8F2E-2F6A182AB521}" srcOrd="1" destOrd="0" presId="urn:microsoft.com/office/officeart/2008/layout/VerticalCurvedList"/>
    <dgm:cxn modelId="{FE4EDA69-EC70-44C8-AB94-6A68BBFBBB61}" type="presParOf" srcId="{404F72A7-8268-43B7-BA6F-DC50C8292C91}" destId="{10A64B2F-FB7B-47AD-8BBD-7BE143D322E5}" srcOrd="2" destOrd="0" presId="urn:microsoft.com/office/officeart/2008/layout/VerticalCurvedList"/>
    <dgm:cxn modelId="{1710CCF1-6819-4F36-9FEE-09AAB5C8563C}" type="presParOf" srcId="{404F72A7-8268-43B7-BA6F-DC50C8292C91}" destId="{6905619E-3B36-4E32-A059-3DD3EF2B5DAC}" srcOrd="3" destOrd="0" presId="urn:microsoft.com/office/officeart/2008/layout/VerticalCurvedList"/>
    <dgm:cxn modelId="{D1C3087C-CE08-46B5-A832-BEBFF52AE126}" type="presParOf" srcId="{0B24E1F9-C32D-4D92-A584-A77CC5F8510C}" destId="{C11BAC38-5E51-4333-9946-63B367B2DB6A}" srcOrd="1" destOrd="0" presId="urn:microsoft.com/office/officeart/2008/layout/VerticalCurvedList"/>
    <dgm:cxn modelId="{F8647673-D6AC-47E8-8D08-CB046CE53B77}" type="presParOf" srcId="{0B24E1F9-C32D-4D92-A584-A77CC5F8510C}" destId="{B8FEC795-9533-4214-A8B7-BF6C698E6220}" srcOrd="2" destOrd="0" presId="urn:microsoft.com/office/officeart/2008/layout/VerticalCurvedList"/>
    <dgm:cxn modelId="{668FCE41-7EB5-4D3E-8FC2-10158F13EE74}" type="presParOf" srcId="{B8FEC795-9533-4214-A8B7-BF6C698E6220}" destId="{32BFCFFC-033C-4E32-8F3A-47456E6174F0}" srcOrd="0" destOrd="0" presId="urn:microsoft.com/office/officeart/2008/layout/VerticalCurvedList"/>
    <dgm:cxn modelId="{065E77B0-0315-4F25-989B-3ADB3DF9C9A6}" type="presParOf" srcId="{0B24E1F9-C32D-4D92-A584-A77CC5F8510C}" destId="{73909E0F-DBA3-4160-B614-F46545A423FD}" srcOrd="3" destOrd="0" presId="urn:microsoft.com/office/officeart/2008/layout/VerticalCurvedList"/>
    <dgm:cxn modelId="{2523C4C2-DE06-4F02-8490-3E9ABA1E4DD5}" type="presParOf" srcId="{0B24E1F9-C32D-4D92-A584-A77CC5F8510C}" destId="{A2CF4D70-D1A1-4C30-82A7-7DC038B1D6A8}" srcOrd="4" destOrd="0" presId="urn:microsoft.com/office/officeart/2008/layout/VerticalCurvedList"/>
    <dgm:cxn modelId="{884F2699-4234-45CF-96DB-68C71534C748}" type="presParOf" srcId="{A2CF4D70-D1A1-4C30-82A7-7DC038B1D6A8}" destId="{7C8979D1-41DC-4805-89B3-4CDC479A1D62}" srcOrd="0" destOrd="0" presId="urn:microsoft.com/office/officeart/2008/layout/VerticalCurvedList"/>
    <dgm:cxn modelId="{CFFC71D8-BF93-48E7-A9F5-B214DA34AA97}" type="presParOf" srcId="{0B24E1F9-C32D-4D92-A584-A77CC5F8510C}" destId="{61E3180F-31BF-4E77-B2CA-931DFFF8AD1D}" srcOrd="5" destOrd="0" presId="urn:microsoft.com/office/officeart/2008/layout/VerticalCurvedList"/>
    <dgm:cxn modelId="{09D62ABF-B140-423F-802C-6E2D64893276}" type="presParOf" srcId="{0B24E1F9-C32D-4D92-A584-A77CC5F8510C}" destId="{DEA62ACC-F68B-43FA-B09B-54A52391AE04}" srcOrd="6" destOrd="0" presId="urn:microsoft.com/office/officeart/2008/layout/VerticalCurvedList"/>
    <dgm:cxn modelId="{5FD24A8F-FFDF-479D-BBBC-AC44C864CAE9}" type="presParOf" srcId="{DEA62ACC-F68B-43FA-B09B-54A52391AE04}" destId="{BCA4687E-3179-4819-9975-B805EC3037AA}" srcOrd="0" destOrd="0" presId="urn:microsoft.com/office/officeart/2008/layout/VerticalCurvedList"/>
    <dgm:cxn modelId="{4D84C361-33A8-4D10-A3E1-C0E7EF3D65CC}" type="presParOf" srcId="{0B24E1F9-C32D-4D92-A584-A77CC5F8510C}" destId="{A9BDDE8F-DCD2-44F0-8C19-3B10EC97E4D7}" srcOrd="7" destOrd="0" presId="urn:microsoft.com/office/officeart/2008/layout/VerticalCurvedList"/>
    <dgm:cxn modelId="{9E95F312-C17C-4766-9B90-1E6A2F1E0905}" type="presParOf" srcId="{0B24E1F9-C32D-4D92-A584-A77CC5F8510C}" destId="{55A436B7-E474-4E4C-B743-E8A726C732E7}" srcOrd="8" destOrd="0" presId="urn:microsoft.com/office/officeart/2008/layout/VerticalCurvedList"/>
    <dgm:cxn modelId="{7D01E779-A87B-44FA-983B-20A0CB631259}" type="presParOf" srcId="{55A436B7-E474-4E4C-B743-E8A726C732E7}" destId="{EBA2B031-5C81-4BB5-9C2E-1D9EFDDB119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E58B14-88E4-4030-8F2E-2F6A182AB521}">
      <dsp:nvSpPr>
        <dsp:cNvPr id="0" name=""/>
        <dsp:cNvSpPr/>
      </dsp:nvSpPr>
      <dsp:spPr>
        <a:xfrm>
          <a:off x="-7755416" y="-1193489"/>
          <a:ext cx="9227952" cy="9227952"/>
        </a:xfrm>
        <a:prstGeom prst="blockArc">
          <a:avLst>
            <a:gd name="adj1" fmla="val 18900000"/>
            <a:gd name="adj2" fmla="val 2700000"/>
            <a:gd name="adj3" fmla="val 234"/>
          </a:avLst>
        </a:prstGeom>
        <a:noFill/>
        <a:ln w="127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1BAC38-5E51-4333-9946-63B367B2DB6A}">
      <dsp:nvSpPr>
        <dsp:cNvPr id="0" name=""/>
        <dsp:cNvSpPr/>
      </dsp:nvSpPr>
      <dsp:spPr>
        <a:xfrm>
          <a:off x="687150" y="188683"/>
          <a:ext cx="9246864" cy="168609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7434" tIns="58420" rIns="58420" bIns="58420" numCol="1" spcCol="1270" anchor="ctr" anchorCtr="0">
          <a:noAutofit/>
        </a:bodyPr>
        <a:lstStyle/>
        <a:p>
          <a:pPr lvl="0" algn="l" defTabSz="1022350">
            <a:lnSpc>
              <a:spcPct val="90000"/>
            </a:lnSpc>
            <a:spcBef>
              <a:spcPct val="0"/>
            </a:spcBef>
            <a:spcAft>
              <a:spcPct val="35000"/>
            </a:spcAft>
          </a:pPr>
          <a:r>
            <a:rPr lang="vi-VN" sz="2300" kern="1200" smtClean="0">
              <a:solidFill>
                <a:schemeClr val="tx1"/>
              </a:solidFill>
              <a:latin typeface="+mj-lt"/>
            </a:rPr>
            <a:t>Phát triển giao diện người dùng dựa trên các khái niệm trừu tượng của Lệnh: tập trung vào các lệnh có liên quan đến kiểm soát, chứ không phải là kiểm soát bản thân, khuôn khổ, có thể tự động điều chỉnh giao diện người dùng theo yêu cầu để đáp ứng với lệnh lấy từ ứng dụng Ribbon.</a:t>
          </a:r>
          <a:endParaRPr lang="en-US" sz="2300" kern="1200">
            <a:solidFill>
              <a:schemeClr val="tx1"/>
            </a:solidFill>
          </a:endParaRPr>
        </a:p>
      </dsp:txBody>
      <dsp:txXfrm>
        <a:off x="687150" y="188683"/>
        <a:ext cx="9246864" cy="1686093"/>
      </dsp:txXfrm>
    </dsp:sp>
    <dsp:sp modelId="{32BFCFFC-033C-4E32-8F3A-47456E6174F0}">
      <dsp:nvSpPr>
        <dsp:cNvPr id="0" name=""/>
        <dsp:cNvSpPr/>
      </dsp:nvSpPr>
      <dsp:spPr>
        <a:xfrm>
          <a:off x="110882" y="372330"/>
          <a:ext cx="1318793" cy="131879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909E0F-DBA3-4160-B614-F46545A423FD}">
      <dsp:nvSpPr>
        <dsp:cNvPr id="0" name=""/>
        <dsp:cNvSpPr/>
      </dsp:nvSpPr>
      <dsp:spPr>
        <a:xfrm>
          <a:off x="1375155" y="2101556"/>
          <a:ext cx="8641988" cy="1055034"/>
        </a:xfrm>
        <a:prstGeom prst="rect">
          <a:avLst/>
        </a:prstGeom>
        <a:solidFill>
          <a:schemeClr val="accent5">
            <a:hueOff val="1067242"/>
            <a:satOff val="-14147"/>
            <a:lumOff val="-4444"/>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7434" tIns="58420" rIns="58420" bIns="58420" numCol="1" spcCol="1270" anchor="ctr" anchorCtr="0">
          <a:noAutofit/>
        </a:bodyPr>
        <a:lstStyle/>
        <a:p>
          <a:pPr lvl="0" algn="l" defTabSz="1022350">
            <a:lnSpc>
              <a:spcPct val="90000"/>
            </a:lnSpc>
            <a:spcBef>
              <a:spcPct val="0"/>
            </a:spcBef>
            <a:spcAft>
              <a:spcPct val="35000"/>
            </a:spcAft>
          </a:pPr>
          <a:r>
            <a:rPr lang="vi-VN" sz="2300" kern="1200" smtClean="0">
              <a:solidFill>
                <a:schemeClr val="tx1"/>
              </a:solidFill>
              <a:latin typeface="+mj-lt"/>
            </a:rPr>
            <a:t>Một ứng dụng có sử dụng Ribbon có nhiều lệnh mà không bị vướng bận với các chi tiết về cách mà lệnh được thể hiện trong giao diện người dùng.</a:t>
          </a:r>
          <a:endParaRPr lang="en-US" sz="2300" kern="1200">
            <a:solidFill>
              <a:schemeClr val="tx1"/>
            </a:solidFill>
          </a:endParaRPr>
        </a:p>
      </dsp:txBody>
      <dsp:txXfrm>
        <a:off x="1375155" y="2101556"/>
        <a:ext cx="8641988" cy="1055034"/>
      </dsp:txXfrm>
    </dsp:sp>
    <dsp:sp modelId="{7C8979D1-41DC-4805-89B3-4CDC479A1D62}">
      <dsp:nvSpPr>
        <dsp:cNvPr id="0" name=""/>
        <dsp:cNvSpPr/>
      </dsp:nvSpPr>
      <dsp:spPr>
        <a:xfrm>
          <a:off x="715758" y="1969677"/>
          <a:ext cx="1318793" cy="1318793"/>
        </a:xfrm>
        <a:prstGeom prst="ellipse">
          <a:avLst/>
        </a:prstGeom>
        <a:solidFill>
          <a:schemeClr val="lt1">
            <a:hueOff val="0"/>
            <a:satOff val="0"/>
            <a:lumOff val="0"/>
            <a:alphaOff val="0"/>
          </a:schemeClr>
        </a:solidFill>
        <a:ln w="12700" cap="flat" cmpd="sng" algn="ctr">
          <a:solidFill>
            <a:schemeClr val="accent5">
              <a:hueOff val="1067242"/>
              <a:satOff val="-14147"/>
              <a:lumOff val="-4444"/>
              <a:alphaOff val="0"/>
            </a:schemeClr>
          </a:solidFill>
          <a:prstDash val="solid"/>
        </a:ln>
        <a:effectLst/>
      </dsp:spPr>
      <dsp:style>
        <a:lnRef idx="2">
          <a:scrgbClr r="0" g="0" b="0"/>
        </a:lnRef>
        <a:fillRef idx="1">
          <a:scrgbClr r="0" g="0" b="0"/>
        </a:fillRef>
        <a:effectRef idx="0">
          <a:scrgbClr r="0" g="0" b="0"/>
        </a:effectRef>
        <a:fontRef idx="minor"/>
      </dsp:style>
    </dsp:sp>
    <dsp:sp modelId="{61E3180F-31BF-4E77-B2CA-931DFFF8AD1D}">
      <dsp:nvSpPr>
        <dsp:cNvPr id="0" name=""/>
        <dsp:cNvSpPr/>
      </dsp:nvSpPr>
      <dsp:spPr>
        <a:xfrm>
          <a:off x="1375155" y="3526971"/>
          <a:ext cx="8641988" cy="1055034"/>
        </a:xfrm>
        <a:prstGeom prst="rect">
          <a:avLst/>
        </a:prstGeom>
        <a:solidFill>
          <a:schemeClr val="accent5">
            <a:hueOff val="2134483"/>
            <a:satOff val="-28295"/>
            <a:lumOff val="-8889"/>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7434" tIns="58420" rIns="58420" bIns="58420" numCol="1" spcCol="1270" anchor="ctr" anchorCtr="0">
          <a:noAutofit/>
        </a:bodyPr>
        <a:lstStyle/>
        <a:p>
          <a:pPr lvl="0" algn="l" defTabSz="1022350">
            <a:lnSpc>
              <a:spcPct val="90000"/>
            </a:lnSpc>
            <a:spcBef>
              <a:spcPct val="0"/>
            </a:spcBef>
            <a:spcAft>
              <a:spcPct val="35000"/>
            </a:spcAft>
          </a:pPr>
          <a:r>
            <a:rPr lang="vi-VN" sz="2300" kern="1200" smtClean="0">
              <a:solidFill>
                <a:schemeClr val="tx1"/>
              </a:solidFill>
              <a:latin typeface="+mj-lt"/>
            </a:rPr>
            <a:t>Các loại lệnh , tính chất của nó, và các nguồn lực xác định mục đích của lệnh cho ứng dụng. </a:t>
          </a:r>
          <a:endParaRPr lang="en-US" sz="2300" kern="1200">
            <a:solidFill>
              <a:schemeClr val="tx1"/>
            </a:solidFill>
          </a:endParaRPr>
        </a:p>
      </dsp:txBody>
      <dsp:txXfrm>
        <a:off x="1375155" y="3526971"/>
        <a:ext cx="8641988" cy="1055034"/>
      </dsp:txXfrm>
    </dsp:sp>
    <dsp:sp modelId="{BCA4687E-3179-4819-9975-B805EC3037AA}">
      <dsp:nvSpPr>
        <dsp:cNvPr id="0" name=""/>
        <dsp:cNvSpPr/>
      </dsp:nvSpPr>
      <dsp:spPr>
        <a:xfrm>
          <a:off x="686731" y="3407357"/>
          <a:ext cx="1318793" cy="1318793"/>
        </a:xfrm>
        <a:prstGeom prst="ellipse">
          <a:avLst/>
        </a:prstGeom>
        <a:solidFill>
          <a:schemeClr val="lt1">
            <a:hueOff val="0"/>
            <a:satOff val="0"/>
            <a:lumOff val="0"/>
            <a:alphaOff val="0"/>
          </a:schemeClr>
        </a:solidFill>
        <a:ln w="12700" cap="flat" cmpd="sng" algn="ctr">
          <a:solidFill>
            <a:schemeClr val="accent5">
              <a:hueOff val="2134483"/>
              <a:satOff val="-28295"/>
              <a:lumOff val="-8889"/>
              <a:alphaOff val="0"/>
            </a:schemeClr>
          </a:solidFill>
          <a:prstDash val="solid"/>
        </a:ln>
        <a:effectLst/>
      </dsp:spPr>
      <dsp:style>
        <a:lnRef idx="2">
          <a:scrgbClr r="0" g="0" b="0"/>
        </a:lnRef>
        <a:fillRef idx="1">
          <a:scrgbClr r="0" g="0" b="0"/>
        </a:fillRef>
        <a:effectRef idx="0">
          <a:scrgbClr r="0" g="0" b="0"/>
        </a:effectRef>
        <a:fontRef idx="minor"/>
      </dsp:style>
    </dsp:sp>
    <dsp:sp modelId="{A9BDDE8F-DCD2-44F0-8C19-3B10EC97E4D7}">
      <dsp:nvSpPr>
        <dsp:cNvPr id="0" name=""/>
        <dsp:cNvSpPr/>
      </dsp:nvSpPr>
      <dsp:spPr>
        <a:xfrm>
          <a:off x="770279" y="4875184"/>
          <a:ext cx="9246864" cy="1839083"/>
        </a:xfrm>
        <a:prstGeom prst="rect">
          <a:avLst/>
        </a:prstGeom>
        <a:solidFill>
          <a:schemeClr val="accent5">
            <a:hueOff val="3201725"/>
            <a:satOff val="-42442"/>
            <a:lumOff val="-13333"/>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7434" tIns="58420" rIns="58420" bIns="58420" numCol="1" spcCol="1270" anchor="ctr" anchorCtr="0">
          <a:noAutofit/>
        </a:bodyPr>
        <a:lstStyle/>
        <a:p>
          <a:pPr lvl="0" algn="l" defTabSz="1022350">
            <a:lnSpc>
              <a:spcPct val="90000"/>
            </a:lnSpc>
            <a:spcBef>
              <a:spcPct val="0"/>
            </a:spcBef>
            <a:spcAft>
              <a:spcPct val="35000"/>
            </a:spcAft>
          </a:pPr>
          <a:r>
            <a:rPr lang="vi-VN" sz="2300" kern="1200" smtClean="0">
              <a:solidFill>
                <a:schemeClr val="tx1"/>
              </a:solidFill>
              <a:latin typeface="+mj-lt"/>
            </a:rPr>
            <a:t>Khung Ribbon cung cấp sự linh hoạt này bằng cách tách chức năng từ các bài trình bày với hai cấu trúc phát triển riêng biệt: một ngôn ngữ Extensible Application Markup Language (XAML) dựa trên đánh dấu để khai báo kiểm soát và bố trí trực quan của việc thực hiện Ribbon, và giao diện C ++ COM dựa trên để khởi tạo khung và xử lý các sự kiện tại thời gian chạy. </a:t>
          </a:r>
          <a:endParaRPr lang="en-US" sz="2300" kern="1200">
            <a:solidFill>
              <a:schemeClr val="tx1"/>
            </a:solidFill>
          </a:endParaRPr>
        </a:p>
      </dsp:txBody>
      <dsp:txXfrm>
        <a:off x="770279" y="4875184"/>
        <a:ext cx="9246864" cy="1839083"/>
      </dsp:txXfrm>
    </dsp:sp>
    <dsp:sp modelId="{EBA2B031-5C81-4BB5-9C2E-1D9EFDDB1196}">
      <dsp:nvSpPr>
        <dsp:cNvPr id="0" name=""/>
        <dsp:cNvSpPr/>
      </dsp:nvSpPr>
      <dsp:spPr>
        <a:xfrm>
          <a:off x="110882" y="5135329"/>
          <a:ext cx="1318793" cy="1318793"/>
        </a:xfrm>
        <a:prstGeom prst="ellipse">
          <a:avLst/>
        </a:prstGeom>
        <a:solidFill>
          <a:schemeClr val="lt1">
            <a:hueOff val="0"/>
            <a:satOff val="0"/>
            <a:lumOff val="0"/>
            <a:alphaOff val="0"/>
          </a:schemeClr>
        </a:solidFill>
        <a:ln w="12700" cap="flat" cmpd="sng" algn="ctr">
          <a:solidFill>
            <a:schemeClr val="accent5">
              <a:hueOff val="3201725"/>
              <a:satOff val="-42442"/>
              <a:lumOff val="-1333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DB0088-0A58-4A69-BEF3-027735AD0C1F}" type="datetimeFigureOut">
              <a:rPr lang="vi-VN" smtClean="0"/>
              <a:t>29/08/2016</a:t>
            </a:fld>
            <a:endParaRPr lang="vi-V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EE569-32F8-42D5-A00D-A42524E5D873}" type="slidenum">
              <a:rPr lang="vi-VN" smtClean="0"/>
              <a:t>‹#›</a:t>
            </a:fld>
            <a:endParaRPr lang="vi-VN"/>
          </a:p>
        </p:txBody>
      </p:sp>
    </p:spTree>
    <p:extLst>
      <p:ext uri="{BB962C8B-B14F-4D97-AF65-F5344CB8AC3E}">
        <p14:creationId xmlns:p14="http://schemas.microsoft.com/office/powerpoint/2010/main" val="35631588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029C53-2108-454A-8F2A-446D1506C626}" type="datetimeFigureOut">
              <a:rPr lang="vi-VN" smtClean="0"/>
              <a:t>29/08/2016</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2A03D2-12DE-459E-BC41-A45870D177D4}" type="slidenum">
              <a:rPr lang="vi-VN" smtClean="0"/>
              <a:t>‹#›</a:t>
            </a:fld>
            <a:endParaRPr lang="vi-VN"/>
          </a:p>
        </p:txBody>
      </p:sp>
    </p:spTree>
    <p:extLst>
      <p:ext uri="{BB962C8B-B14F-4D97-AF65-F5344CB8AC3E}">
        <p14:creationId xmlns:p14="http://schemas.microsoft.com/office/powerpoint/2010/main" val="20335237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33EBB87B-164E-4D26-91E5-9D1617FBE9DA}" type="datetime1">
              <a:rPr lang="vi-VN" smtClean="0"/>
              <a:t>30/08/2016</a:t>
            </a:fld>
            <a:endParaRPr lang="vi-VN"/>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vi-VN"/>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77B9C0D2-3F63-4BAE-A372-13726CFC8712}" type="slidenum">
              <a:rPr lang="vi-VN" smtClean="0"/>
              <a:t>‹#›</a:t>
            </a:fld>
            <a:endParaRPr lang="vi-VN"/>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4127890363"/>
      </p:ext>
    </p:extLst>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52ACA91-B188-4267-82A2-D0D63C8F44FE}" type="datetime1">
              <a:rPr lang="vi-VN" smtClean="0"/>
              <a:t>30/08/2016</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77B9C0D2-3F63-4BAE-A372-13726CFC8712}" type="slidenum">
              <a:rPr lang="vi-VN" smtClean="0"/>
              <a:t>‹#›</a:t>
            </a:fld>
            <a:endParaRPr lang="vi-VN"/>
          </a:p>
        </p:txBody>
      </p:sp>
    </p:spTree>
    <p:extLst>
      <p:ext uri="{BB962C8B-B14F-4D97-AF65-F5344CB8AC3E}">
        <p14:creationId xmlns:p14="http://schemas.microsoft.com/office/powerpoint/2010/main" val="164468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FE8D406D-6835-4DC3-919A-54CB8E654248}" type="datetime1">
              <a:rPr lang="vi-VN" smtClean="0"/>
              <a:t>30/08/2016</a:t>
            </a:fld>
            <a:endParaRPr lang="vi-VN"/>
          </a:p>
        </p:txBody>
      </p:sp>
      <p:sp>
        <p:nvSpPr>
          <p:cNvPr id="5" name="Footer Placeholder 4"/>
          <p:cNvSpPr>
            <a:spLocks noGrp="1"/>
          </p:cNvSpPr>
          <p:nvPr>
            <p:ph type="ftr" sz="quarter" idx="11"/>
          </p:nvPr>
        </p:nvSpPr>
        <p:spPr>
          <a:xfrm>
            <a:off x="2933699" y="6296615"/>
            <a:ext cx="5959577" cy="365125"/>
          </a:xfrm>
        </p:spPr>
        <p:txBody>
          <a:bodyPr/>
          <a:lstStyle/>
          <a:p>
            <a:endParaRPr lang="vi-VN"/>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77B9C0D2-3F63-4BAE-A372-13726CFC8712}" type="slidenum">
              <a:rPr lang="vi-VN" smtClean="0"/>
              <a:t>‹#›</a:t>
            </a:fld>
            <a:endParaRPr lang="vi-VN"/>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281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4629F2-011E-4101-A382-D90A15ACF21D}" type="datetime1">
              <a:rPr lang="vi-VN" smtClean="0"/>
              <a:t>30/08/2016</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77B9C0D2-3F63-4BAE-A372-13726CFC8712}" type="slidenum">
              <a:rPr lang="vi-VN" smtClean="0"/>
              <a:t>‹#›</a:t>
            </a:fld>
            <a:endParaRPr lang="vi-VN"/>
          </a:p>
        </p:txBody>
      </p:sp>
    </p:spTree>
    <p:extLst>
      <p:ext uri="{BB962C8B-B14F-4D97-AF65-F5344CB8AC3E}">
        <p14:creationId xmlns:p14="http://schemas.microsoft.com/office/powerpoint/2010/main" val="2774829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6A96E802-9FD8-4E21-888D-BF4A14749929}" type="datetime1">
              <a:rPr lang="vi-VN" smtClean="0"/>
              <a:t>30/08/2016</a:t>
            </a:fld>
            <a:endParaRPr lang="vi-VN"/>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vi-VN"/>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77B9C0D2-3F63-4BAE-A372-13726CFC8712}" type="slidenum">
              <a:rPr lang="vi-VN" smtClean="0"/>
              <a:t>‹#›</a:t>
            </a:fld>
            <a:endParaRPr lang="vi-VN"/>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3549681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BE29A1E-EB31-41AE-9753-7D1F4776AEEE}" type="datetime1">
              <a:rPr lang="vi-VN" smtClean="0"/>
              <a:t>30/08/2016</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77B9C0D2-3F63-4BAE-A372-13726CFC8712}" type="slidenum">
              <a:rPr lang="vi-VN" smtClean="0"/>
              <a:t>‹#›</a:t>
            </a:fld>
            <a:endParaRPr lang="vi-VN"/>
          </a:p>
        </p:txBody>
      </p:sp>
    </p:spTree>
    <p:extLst>
      <p:ext uri="{BB962C8B-B14F-4D97-AF65-F5344CB8AC3E}">
        <p14:creationId xmlns:p14="http://schemas.microsoft.com/office/powerpoint/2010/main" val="951761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94C4E67-18D8-4672-A146-ADDA05D87BFB}" type="datetime1">
              <a:rPr lang="vi-VN" smtClean="0"/>
              <a:t>30/08/2016</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77B9C0D2-3F63-4BAE-A372-13726CFC8712}" type="slidenum">
              <a:rPr lang="vi-VN" smtClean="0"/>
              <a:t>‹#›</a:t>
            </a:fld>
            <a:endParaRPr lang="vi-VN"/>
          </a:p>
        </p:txBody>
      </p:sp>
    </p:spTree>
    <p:extLst>
      <p:ext uri="{BB962C8B-B14F-4D97-AF65-F5344CB8AC3E}">
        <p14:creationId xmlns:p14="http://schemas.microsoft.com/office/powerpoint/2010/main" val="224521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3A9D2B8-1B97-4F8F-934D-58188963A2E2}" type="datetime1">
              <a:rPr lang="vi-VN" smtClean="0"/>
              <a:t>30/08/2016</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77B9C0D2-3F63-4BAE-A372-13726CFC8712}" type="slidenum">
              <a:rPr lang="vi-VN" smtClean="0"/>
              <a:t>‹#›</a:t>
            </a:fld>
            <a:endParaRPr lang="vi-VN"/>
          </a:p>
        </p:txBody>
      </p:sp>
    </p:spTree>
    <p:extLst>
      <p:ext uri="{BB962C8B-B14F-4D97-AF65-F5344CB8AC3E}">
        <p14:creationId xmlns:p14="http://schemas.microsoft.com/office/powerpoint/2010/main" val="91157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2081F5EC-C5FC-4CD7-82E0-B8FDEA33E8FE}" type="datetime1">
              <a:rPr lang="vi-VN" smtClean="0"/>
              <a:t>30/08/2016</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77B9C0D2-3F63-4BAE-A372-13726CFC8712}" type="slidenum">
              <a:rPr lang="vi-VN" smtClean="0"/>
              <a:t>‹#›</a:t>
            </a:fld>
            <a:endParaRPr lang="vi-VN"/>
          </a:p>
        </p:txBody>
      </p:sp>
    </p:spTree>
    <p:extLst>
      <p:ext uri="{BB962C8B-B14F-4D97-AF65-F5344CB8AC3E}">
        <p14:creationId xmlns:p14="http://schemas.microsoft.com/office/powerpoint/2010/main" val="16624490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smtClean="0"/>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AA7E914C-492D-4C1D-AD79-FA8D482D18EA}" type="datetime1">
              <a:rPr lang="vi-VN" smtClean="0"/>
              <a:t>30/08/2016</a:t>
            </a:fld>
            <a:endParaRPr lang="vi-VN"/>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vi-VN"/>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77B9C0D2-3F63-4BAE-A372-13726CFC8712}" type="slidenum">
              <a:rPr lang="vi-VN" smtClean="0"/>
              <a:t>‹#›</a:t>
            </a:fld>
            <a:endParaRPr lang="vi-VN"/>
          </a:p>
        </p:txBody>
      </p:sp>
    </p:spTree>
    <p:extLst>
      <p:ext uri="{BB962C8B-B14F-4D97-AF65-F5344CB8AC3E}">
        <p14:creationId xmlns:p14="http://schemas.microsoft.com/office/powerpoint/2010/main" val="3374038554"/>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2288C7DB-671A-4A4C-8D4E-9329AA45A9EC}" type="datetime1">
              <a:rPr lang="vi-VN" smtClean="0"/>
              <a:t>30/08/2016</a:t>
            </a:fld>
            <a:endParaRPr lang="vi-VN"/>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vi-VN"/>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77B9C0D2-3F63-4BAE-A372-13726CFC8712}" type="slidenum">
              <a:rPr lang="vi-VN" smtClean="0"/>
              <a:t>‹#›</a:t>
            </a:fld>
            <a:endParaRPr lang="vi-VN"/>
          </a:p>
        </p:txBody>
      </p:sp>
    </p:spTree>
    <p:extLst>
      <p:ext uri="{BB962C8B-B14F-4D97-AF65-F5344CB8AC3E}">
        <p14:creationId xmlns:p14="http://schemas.microsoft.com/office/powerpoint/2010/main" val="66299610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08B0CE96-7EBB-45EC-A472-2DA426E24C67}" type="datetime1">
              <a:rPr lang="vi-VN" smtClean="0"/>
              <a:t>30/08/2016</a:t>
            </a:fld>
            <a:endParaRPr lang="vi-VN"/>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vi-VN"/>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77B9C0D2-3F63-4BAE-A372-13726CFC8712}" type="slidenum">
              <a:rPr lang="vi-VN" smtClean="0"/>
              <a:t>‹#›</a:t>
            </a:fld>
            <a:endParaRPr lang="vi-VN"/>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00367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Isosceles Triangle 26"/>
          <p:cNvSpPr/>
          <p:nvPr/>
        </p:nvSpPr>
        <p:spPr>
          <a:xfrm>
            <a:off x="-79375" y="5522913"/>
            <a:ext cx="2747963" cy="1401762"/>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00B050">
              <a:alpha val="8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dirty="0"/>
          </a:p>
        </p:txBody>
      </p:sp>
      <p:sp>
        <p:nvSpPr>
          <p:cNvPr id="107" name="Isosceles Triangle 26"/>
          <p:cNvSpPr/>
          <p:nvPr/>
        </p:nvSpPr>
        <p:spPr>
          <a:xfrm>
            <a:off x="1244600" y="5853113"/>
            <a:ext cx="1952625" cy="1071562"/>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9BBB59">
              <a:alpha val="8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dirty="0"/>
          </a:p>
        </p:txBody>
      </p:sp>
      <p:sp>
        <p:nvSpPr>
          <p:cNvPr id="108" name="Isosceles Triangle 26"/>
          <p:cNvSpPr/>
          <p:nvPr/>
        </p:nvSpPr>
        <p:spPr>
          <a:xfrm>
            <a:off x="1677988" y="6378575"/>
            <a:ext cx="2314575" cy="546100"/>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chemeClr val="accent4">
              <a:alpha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dirty="0"/>
          </a:p>
        </p:txBody>
      </p:sp>
      <p:sp>
        <p:nvSpPr>
          <p:cNvPr id="109" name="Isosceles Triangle 26"/>
          <p:cNvSpPr/>
          <p:nvPr/>
        </p:nvSpPr>
        <p:spPr>
          <a:xfrm>
            <a:off x="2557463" y="6224588"/>
            <a:ext cx="2316162" cy="700087"/>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chemeClr val="accent5">
              <a:alpha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dirty="0"/>
          </a:p>
        </p:txBody>
      </p:sp>
      <p:sp>
        <p:nvSpPr>
          <p:cNvPr id="110" name="Isosceles Triangle 26"/>
          <p:cNvSpPr/>
          <p:nvPr/>
        </p:nvSpPr>
        <p:spPr>
          <a:xfrm>
            <a:off x="3395663" y="6116638"/>
            <a:ext cx="2316162" cy="808037"/>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chemeClr val="accent6">
              <a:alpha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dirty="0"/>
          </a:p>
        </p:txBody>
      </p:sp>
      <p:sp>
        <p:nvSpPr>
          <p:cNvPr id="54" name="TextBox 53"/>
          <p:cNvSpPr txBox="1">
            <a:spLocks noChangeArrowheads="1"/>
          </p:cNvSpPr>
          <p:nvPr/>
        </p:nvSpPr>
        <p:spPr bwMode="auto">
          <a:xfrm>
            <a:off x="5502779" y="5503561"/>
            <a:ext cx="63373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r>
              <a:rPr lang="en-US" altLang="en-US" sz="3200" b="1" smtClean="0">
                <a:solidFill>
                  <a:schemeClr val="tx2"/>
                </a:solidFill>
                <a:latin typeface="Garamond" panose="02020404030301010803" pitchFamily="18" charset="0"/>
              </a:rPr>
              <a:t>GVHD: Thầy Lê Viết Tuấn</a:t>
            </a:r>
            <a:endParaRPr lang="en-US" altLang="en-US" sz="3200" b="1">
              <a:solidFill>
                <a:schemeClr val="tx2"/>
              </a:solidFill>
              <a:latin typeface="Garamond" panose="02020404030301010803" pitchFamily="18" charset="0"/>
            </a:endParaRPr>
          </a:p>
        </p:txBody>
      </p:sp>
      <p:pic>
        <p:nvPicPr>
          <p:cNvPr id="17411" name="Picture 4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338" y="0"/>
            <a:ext cx="1800226"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5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0388" y="-20638"/>
            <a:ext cx="1900237"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26"/>
          <p:cNvGrpSpPr>
            <a:grpSpLocks/>
          </p:cNvGrpSpPr>
          <p:nvPr/>
        </p:nvGrpSpPr>
        <p:grpSpPr bwMode="auto">
          <a:xfrm>
            <a:off x="4392613" y="1716088"/>
            <a:ext cx="3657600" cy="3657600"/>
            <a:chOff x="4272565" y="1613078"/>
            <a:chExt cx="3657600" cy="3657601"/>
          </a:xfrm>
        </p:grpSpPr>
        <p:sp>
          <p:nvSpPr>
            <p:cNvPr id="28" name="Block Arc 27"/>
            <p:cNvSpPr/>
            <p:nvPr/>
          </p:nvSpPr>
          <p:spPr>
            <a:xfrm>
              <a:off x="4272565" y="1613078"/>
              <a:ext cx="3657600" cy="3657601"/>
            </a:xfrm>
            <a:prstGeom prst="blockArc">
              <a:avLst>
                <a:gd name="adj1" fmla="val 10800000"/>
                <a:gd name="adj2" fmla="val 14714317"/>
                <a:gd name="adj3" fmla="val 13574"/>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chemeClr val="tx1"/>
                </a:solidFill>
              </a:endParaRPr>
            </a:p>
          </p:txBody>
        </p:sp>
        <p:sp>
          <p:nvSpPr>
            <p:cNvPr id="29" name="Block Arc 28"/>
            <p:cNvSpPr/>
            <p:nvPr/>
          </p:nvSpPr>
          <p:spPr>
            <a:xfrm rot="4001482" flipH="1">
              <a:off x="4272565" y="1613079"/>
              <a:ext cx="3657601" cy="3657600"/>
            </a:xfrm>
            <a:prstGeom prst="blockArc">
              <a:avLst>
                <a:gd name="adj1" fmla="val 10800000"/>
                <a:gd name="adj2" fmla="val 14714317"/>
                <a:gd name="adj3" fmla="val 13574"/>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chemeClr val="tx1"/>
                </a:solidFill>
              </a:endParaRPr>
            </a:p>
          </p:txBody>
        </p:sp>
      </p:grpSp>
      <p:sp>
        <p:nvSpPr>
          <p:cNvPr id="30" name="Oval 29"/>
          <p:cNvSpPr/>
          <p:nvPr/>
        </p:nvSpPr>
        <p:spPr>
          <a:xfrm>
            <a:off x="4392613" y="1670050"/>
            <a:ext cx="3748087" cy="3748088"/>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31" name="Oval 30"/>
          <p:cNvSpPr/>
          <p:nvPr/>
        </p:nvSpPr>
        <p:spPr>
          <a:xfrm>
            <a:off x="5141913" y="2465388"/>
            <a:ext cx="2157412" cy="215741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2" name="Oval 31"/>
          <p:cNvSpPr/>
          <p:nvPr/>
        </p:nvSpPr>
        <p:spPr>
          <a:xfrm>
            <a:off x="4995863" y="2319338"/>
            <a:ext cx="2433637" cy="2433637"/>
          </a:xfrm>
          <a:prstGeom prst="ellipse">
            <a:avLst/>
          </a:prstGeom>
          <a:noFill/>
          <a:ln w="28575">
            <a:solidFill>
              <a:srgbClr val="FF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3" name="Rectangle 32"/>
          <p:cNvSpPr/>
          <p:nvPr/>
        </p:nvSpPr>
        <p:spPr>
          <a:xfrm>
            <a:off x="6176963" y="2905125"/>
            <a:ext cx="90487" cy="274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4" name="Rectangle 33"/>
          <p:cNvSpPr/>
          <p:nvPr/>
        </p:nvSpPr>
        <p:spPr>
          <a:xfrm>
            <a:off x="6176963" y="3921125"/>
            <a:ext cx="90487" cy="274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5" name="Rectangle 34"/>
          <p:cNvSpPr/>
          <p:nvPr/>
        </p:nvSpPr>
        <p:spPr>
          <a:xfrm rot="16200000">
            <a:off x="5661819" y="3399632"/>
            <a:ext cx="92075" cy="27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6" name="Rectangle 35"/>
          <p:cNvSpPr/>
          <p:nvPr/>
        </p:nvSpPr>
        <p:spPr>
          <a:xfrm rot="16200000">
            <a:off x="6687344" y="3401219"/>
            <a:ext cx="92075" cy="27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7" name="Rectangle 36"/>
          <p:cNvSpPr/>
          <p:nvPr/>
        </p:nvSpPr>
        <p:spPr>
          <a:xfrm rot="2621175">
            <a:off x="6545263" y="3036888"/>
            <a:ext cx="92075" cy="27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8" name="Rectangle 37"/>
          <p:cNvSpPr/>
          <p:nvPr/>
        </p:nvSpPr>
        <p:spPr>
          <a:xfrm rot="2621175">
            <a:off x="5783263" y="3783013"/>
            <a:ext cx="90487" cy="27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9" name="Rectangle 38"/>
          <p:cNvSpPr/>
          <p:nvPr/>
        </p:nvSpPr>
        <p:spPr>
          <a:xfrm rot="18821175">
            <a:off x="5806281" y="3042444"/>
            <a:ext cx="92075" cy="274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0" name="Rectangle 39"/>
          <p:cNvSpPr/>
          <p:nvPr/>
        </p:nvSpPr>
        <p:spPr>
          <a:xfrm rot="18821175">
            <a:off x="6542087" y="3757613"/>
            <a:ext cx="92075"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1" name="TextBox 40"/>
          <p:cNvSpPr txBox="1"/>
          <p:nvPr/>
        </p:nvSpPr>
        <p:spPr>
          <a:xfrm>
            <a:off x="3565932" y="2086481"/>
            <a:ext cx="5547544" cy="3046988"/>
          </a:xfrm>
          <a:prstGeom prst="rect">
            <a:avLst/>
          </a:prstGeom>
          <a:noFill/>
        </p:spPr>
        <p:txBody>
          <a:bodyPr wrap="none">
            <a:spAutoFit/>
          </a:bodyPr>
          <a:lstStyle/>
          <a:p>
            <a:pPr algn="ctr" eaLnBrk="1" hangingPunct="1">
              <a:defRPr/>
            </a:pPr>
            <a:r>
              <a:rPr lang="en-US" sz="9600" b="1" smtClean="0">
                <a:solidFill>
                  <a:srgbClr val="FF0000"/>
                </a:solidFill>
                <a:effectLst>
                  <a:outerShdw blurRad="38100" dist="38100" dir="2700000" algn="tl">
                    <a:srgbClr val="000000">
                      <a:alpha val="43137"/>
                    </a:srgbClr>
                  </a:outerShdw>
                </a:effectLst>
                <a:latin typeface="Garamond" panose="02020404030301010803" pitchFamily="18" charset="0"/>
              </a:rPr>
              <a:t>Ribbon </a:t>
            </a:r>
          </a:p>
          <a:p>
            <a:pPr algn="ctr" eaLnBrk="1" hangingPunct="1">
              <a:defRPr/>
            </a:pPr>
            <a:r>
              <a:rPr lang="en-US" sz="9600" b="1" smtClean="0">
                <a:solidFill>
                  <a:srgbClr val="FF0000"/>
                </a:solidFill>
                <a:effectLst>
                  <a:outerShdw blurRad="38100" dist="38100" dir="2700000" algn="tl">
                    <a:srgbClr val="000000">
                      <a:alpha val="43137"/>
                    </a:srgbClr>
                  </a:outerShdw>
                </a:effectLst>
                <a:latin typeface="Garamond" panose="02020404030301010803" pitchFamily="18" charset="0"/>
              </a:rPr>
              <a:t>Framwork</a:t>
            </a:r>
            <a:endParaRPr lang="en-US" sz="9600" b="1" dirty="0">
              <a:solidFill>
                <a:srgbClr val="FF0000"/>
              </a:solidFill>
              <a:effectLst>
                <a:outerShdw blurRad="38100" dist="38100" dir="2700000" algn="tl">
                  <a:srgbClr val="000000">
                    <a:alpha val="43137"/>
                  </a:srgbClr>
                </a:outerShdw>
              </a:effectLst>
              <a:latin typeface="Garamond" panose="02020404030301010803" pitchFamily="18" charset="0"/>
            </a:endParaRPr>
          </a:p>
        </p:txBody>
      </p:sp>
      <p:sp>
        <p:nvSpPr>
          <p:cNvPr id="42" name="Rectangle 41"/>
          <p:cNvSpPr/>
          <p:nvPr/>
        </p:nvSpPr>
        <p:spPr>
          <a:xfrm>
            <a:off x="6143625" y="3465513"/>
            <a:ext cx="144463" cy="144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3" name="Rectangle 42"/>
          <p:cNvSpPr/>
          <p:nvPr/>
        </p:nvSpPr>
        <p:spPr>
          <a:xfrm>
            <a:off x="5972175" y="3322638"/>
            <a:ext cx="457200" cy="4572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4" name="Rectangle 43"/>
          <p:cNvSpPr/>
          <p:nvPr/>
        </p:nvSpPr>
        <p:spPr>
          <a:xfrm>
            <a:off x="5002213" y="2847975"/>
            <a:ext cx="2427287" cy="134778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5" name="Rectangle 44"/>
          <p:cNvSpPr/>
          <p:nvPr/>
        </p:nvSpPr>
        <p:spPr>
          <a:xfrm>
            <a:off x="3875088" y="3087688"/>
            <a:ext cx="4694237" cy="914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6" name="Rectangle 45"/>
          <p:cNvSpPr/>
          <p:nvPr/>
        </p:nvSpPr>
        <p:spPr>
          <a:xfrm>
            <a:off x="2541588" y="2608263"/>
            <a:ext cx="7327900" cy="185261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7" name="Rectangle 46"/>
          <p:cNvSpPr/>
          <p:nvPr/>
        </p:nvSpPr>
        <p:spPr>
          <a:xfrm rot="3659018">
            <a:off x="2677319" y="-2137569"/>
            <a:ext cx="19618325" cy="126206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8" name="Rectangle 47"/>
          <p:cNvSpPr/>
          <p:nvPr/>
        </p:nvSpPr>
        <p:spPr>
          <a:xfrm rot="1761883">
            <a:off x="-14582775" y="-3814763"/>
            <a:ext cx="14011275" cy="6003926"/>
          </a:xfrm>
          <a:prstGeom prst="rect">
            <a:avLst/>
          </a:prstGeom>
          <a:solidFill>
            <a:srgbClr val="8294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49" name="Rectangle 48"/>
          <p:cNvSpPr/>
          <p:nvPr/>
        </p:nvSpPr>
        <p:spPr>
          <a:xfrm rot="1761883">
            <a:off x="12741275" y="4687888"/>
            <a:ext cx="14011275" cy="6003925"/>
          </a:xfrm>
          <a:prstGeom prst="rect">
            <a:avLst/>
          </a:prstGeom>
          <a:solidFill>
            <a:srgbClr val="8294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3" name="Slide Number Placeholder 2"/>
          <p:cNvSpPr>
            <a:spLocks noGrp="1"/>
          </p:cNvSpPr>
          <p:nvPr>
            <p:ph type="sldNum" sz="quarter" idx="12"/>
          </p:nvPr>
        </p:nvSpPr>
        <p:spPr>
          <a:xfrm>
            <a:off x="10259652" y="6272496"/>
            <a:ext cx="1884348" cy="604269"/>
          </a:xfrm>
        </p:spPr>
        <p:txBody>
          <a:bodyPr/>
          <a:lstStyle/>
          <a:p>
            <a:fld id="{77B9C0D2-3F63-4BAE-A372-13726CFC8712}" type="slidenum">
              <a:rPr lang="vi-VN" sz="2900" smtClean="0"/>
              <a:t>1</a:t>
            </a:fld>
            <a:endParaRPr lang="vi-VN" sz="2900"/>
          </a:p>
        </p:txBody>
      </p:sp>
    </p:spTree>
    <p:extLst>
      <p:ext uri="{BB962C8B-B14F-4D97-AF65-F5344CB8AC3E}">
        <p14:creationId xmlns:p14="http://schemas.microsoft.com/office/powerpoint/2010/main" val="2603069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350" fill="hold"/>
                                        <p:tgtEl>
                                          <p:spTgt spid="31"/>
                                        </p:tgtEl>
                                        <p:attrNameLst>
                                          <p:attrName>ppt_w</p:attrName>
                                        </p:attrNameLst>
                                      </p:cBhvr>
                                      <p:tavLst>
                                        <p:tav tm="0">
                                          <p:val>
                                            <p:fltVal val="0"/>
                                          </p:val>
                                        </p:tav>
                                        <p:tav tm="100000">
                                          <p:val>
                                            <p:strVal val="#ppt_w"/>
                                          </p:val>
                                        </p:tav>
                                      </p:tavLst>
                                    </p:anim>
                                    <p:anim calcmode="lin" valueType="num">
                                      <p:cBhvr>
                                        <p:cTn id="8" dur="350" fill="hold"/>
                                        <p:tgtEl>
                                          <p:spTgt spid="31"/>
                                        </p:tgtEl>
                                        <p:attrNameLst>
                                          <p:attrName>ppt_h</p:attrName>
                                        </p:attrNameLst>
                                      </p:cBhvr>
                                      <p:tavLst>
                                        <p:tav tm="0">
                                          <p:val>
                                            <p:fltVal val="0"/>
                                          </p:val>
                                        </p:tav>
                                        <p:tav tm="100000">
                                          <p:val>
                                            <p:strVal val="#ppt_h"/>
                                          </p:val>
                                        </p:tav>
                                      </p:tavLst>
                                    </p:anim>
                                    <p:animEffect transition="in" filter="fade">
                                      <p:cBhvr>
                                        <p:cTn id="9" dur="350"/>
                                        <p:tgtEl>
                                          <p:spTgt spid="31"/>
                                        </p:tgtEl>
                                      </p:cBhvr>
                                    </p:animEffect>
                                  </p:childTnLst>
                                </p:cTn>
                              </p:par>
                              <p:par>
                                <p:cTn id="10" presetID="6" presetClass="entr" presetSubtype="32" fill="hold" nodeType="withEffect">
                                  <p:stCondLst>
                                    <p:cond delay="150"/>
                                  </p:stCondLst>
                                  <p:childTnLst>
                                    <p:set>
                                      <p:cBhvr>
                                        <p:cTn id="11" dur="1" fill="hold">
                                          <p:stCondLst>
                                            <p:cond delay="0"/>
                                          </p:stCondLst>
                                        </p:cTn>
                                        <p:tgtEl>
                                          <p:spTgt spid="27"/>
                                        </p:tgtEl>
                                        <p:attrNameLst>
                                          <p:attrName>style.visibility</p:attrName>
                                        </p:attrNameLst>
                                      </p:cBhvr>
                                      <p:to>
                                        <p:strVal val="visible"/>
                                      </p:to>
                                    </p:set>
                                    <p:animEffect transition="in" filter="circle(out)">
                                      <p:cBhvr>
                                        <p:cTn id="12" dur="250"/>
                                        <p:tgtEl>
                                          <p:spTgt spid="27"/>
                                        </p:tgtEl>
                                      </p:cBhvr>
                                    </p:animEffect>
                                  </p:childTnLst>
                                </p:cTn>
                              </p:par>
                              <p:par>
                                <p:cTn id="13" presetID="8" presetClass="emph" presetSubtype="0" fill="hold" nodeType="withEffect">
                                  <p:stCondLst>
                                    <p:cond delay="250"/>
                                  </p:stCondLst>
                                  <p:childTnLst>
                                    <p:animRot by="28800000">
                                      <p:cBhvr>
                                        <p:cTn id="14" dur="1000" fill="hold"/>
                                        <p:tgtEl>
                                          <p:spTgt spid="27"/>
                                        </p:tgtEl>
                                        <p:attrNameLst>
                                          <p:attrName>r</p:attrName>
                                        </p:attrNameLst>
                                      </p:cBhvr>
                                    </p:animRot>
                                  </p:childTnLst>
                                </p:cTn>
                              </p:par>
                              <p:par>
                                <p:cTn id="15" presetID="53" presetClass="entr" presetSubtype="16" fill="hold" grpId="0" nodeType="withEffect">
                                  <p:stCondLst>
                                    <p:cond delay="750"/>
                                  </p:stCondLst>
                                  <p:childTnLst>
                                    <p:set>
                                      <p:cBhvr>
                                        <p:cTn id="16" dur="1" fill="hold">
                                          <p:stCondLst>
                                            <p:cond delay="0"/>
                                          </p:stCondLst>
                                        </p:cTn>
                                        <p:tgtEl>
                                          <p:spTgt spid="30"/>
                                        </p:tgtEl>
                                        <p:attrNameLst>
                                          <p:attrName>style.visibility</p:attrName>
                                        </p:attrNameLst>
                                      </p:cBhvr>
                                      <p:to>
                                        <p:strVal val="visible"/>
                                      </p:to>
                                    </p:set>
                                    <p:anim calcmode="lin" valueType="num">
                                      <p:cBhvr>
                                        <p:cTn id="17" dur="350" fill="hold"/>
                                        <p:tgtEl>
                                          <p:spTgt spid="30"/>
                                        </p:tgtEl>
                                        <p:attrNameLst>
                                          <p:attrName>ppt_w</p:attrName>
                                        </p:attrNameLst>
                                      </p:cBhvr>
                                      <p:tavLst>
                                        <p:tav tm="0">
                                          <p:val>
                                            <p:fltVal val="0"/>
                                          </p:val>
                                        </p:tav>
                                        <p:tav tm="100000">
                                          <p:val>
                                            <p:strVal val="#ppt_w"/>
                                          </p:val>
                                        </p:tav>
                                      </p:tavLst>
                                    </p:anim>
                                    <p:anim calcmode="lin" valueType="num">
                                      <p:cBhvr>
                                        <p:cTn id="18" dur="350" fill="hold"/>
                                        <p:tgtEl>
                                          <p:spTgt spid="30"/>
                                        </p:tgtEl>
                                        <p:attrNameLst>
                                          <p:attrName>ppt_h</p:attrName>
                                        </p:attrNameLst>
                                      </p:cBhvr>
                                      <p:tavLst>
                                        <p:tav tm="0">
                                          <p:val>
                                            <p:fltVal val="0"/>
                                          </p:val>
                                        </p:tav>
                                        <p:tav tm="100000">
                                          <p:val>
                                            <p:strVal val="#ppt_h"/>
                                          </p:val>
                                        </p:tav>
                                      </p:tavLst>
                                    </p:anim>
                                    <p:animEffect transition="in" filter="fade">
                                      <p:cBhvr>
                                        <p:cTn id="19" dur="350"/>
                                        <p:tgtEl>
                                          <p:spTgt spid="30"/>
                                        </p:tgtEl>
                                      </p:cBhvr>
                                    </p:animEffect>
                                  </p:childTnLst>
                                </p:cTn>
                              </p:par>
                              <p:par>
                                <p:cTn id="20" presetID="21" presetClass="entr" presetSubtype="1" fill="hold" grpId="0" nodeType="withEffect">
                                  <p:stCondLst>
                                    <p:cond delay="250"/>
                                  </p:stCondLst>
                                  <p:childTnLst>
                                    <p:set>
                                      <p:cBhvr>
                                        <p:cTn id="21" dur="1" fill="hold">
                                          <p:stCondLst>
                                            <p:cond delay="0"/>
                                          </p:stCondLst>
                                        </p:cTn>
                                        <p:tgtEl>
                                          <p:spTgt spid="32"/>
                                        </p:tgtEl>
                                        <p:attrNameLst>
                                          <p:attrName>style.visibility</p:attrName>
                                        </p:attrNameLst>
                                      </p:cBhvr>
                                      <p:to>
                                        <p:strVal val="visible"/>
                                      </p:to>
                                    </p:set>
                                    <p:animEffect transition="in" filter="wheel(1)">
                                      <p:cBhvr>
                                        <p:cTn id="22" dur="500"/>
                                        <p:tgtEl>
                                          <p:spTgt spid="32"/>
                                        </p:tgtEl>
                                      </p:cBhvr>
                                    </p:animEffect>
                                  </p:childTnLst>
                                </p:cTn>
                              </p:par>
                              <p:par>
                                <p:cTn id="23" presetID="21" presetClass="exit" presetSubtype="1" fill="hold" grpId="1" nodeType="withEffect">
                                  <p:stCondLst>
                                    <p:cond delay="500"/>
                                  </p:stCondLst>
                                  <p:childTnLst>
                                    <p:animEffect transition="out" filter="wheel(1)">
                                      <p:cBhvr>
                                        <p:cTn id="24" dur="500"/>
                                        <p:tgtEl>
                                          <p:spTgt spid="32"/>
                                        </p:tgtEl>
                                      </p:cBhvr>
                                    </p:animEffect>
                                    <p:set>
                                      <p:cBhvr>
                                        <p:cTn id="25" dur="1" fill="hold">
                                          <p:stCondLst>
                                            <p:cond delay="499"/>
                                          </p:stCondLst>
                                        </p:cTn>
                                        <p:tgtEl>
                                          <p:spTgt spid="32"/>
                                        </p:tgtEl>
                                        <p:attrNameLst>
                                          <p:attrName>style.visibility</p:attrName>
                                        </p:attrNameLst>
                                      </p:cBhvr>
                                      <p:to>
                                        <p:strVal val="hidden"/>
                                      </p:to>
                                    </p:set>
                                  </p:childTnLst>
                                </p:cTn>
                              </p:par>
                              <p:par>
                                <p:cTn id="26" presetID="53" presetClass="exit" presetSubtype="32" fill="hold" grpId="1" nodeType="withEffect">
                                  <p:stCondLst>
                                    <p:cond delay="900"/>
                                  </p:stCondLst>
                                  <p:childTnLst>
                                    <p:anim calcmode="lin" valueType="num">
                                      <p:cBhvr>
                                        <p:cTn id="27" dur="250"/>
                                        <p:tgtEl>
                                          <p:spTgt spid="31"/>
                                        </p:tgtEl>
                                        <p:attrNameLst>
                                          <p:attrName>ppt_w</p:attrName>
                                        </p:attrNameLst>
                                      </p:cBhvr>
                                      <p:tavLst>
                                        <p:tav tm="0">
                                          <p:val>
                                            <p:strVal val="ppt_w"/>
                                          </p:val>
                                        </p:tav>
                                        <p:tav tm="100000">
                                          <p:val>
                                            <p:fltVal val="0"/>
                                          </p:val>
                                        </p:tav>
                                      </p:tavLst>
                                    </p:anim>
                                    <p:anim calcmode="lin" valueType="num">
                                      <p:cBhvr>
                                        <p:cTn id="28" dur="250"/>
                                        <p:tgtEl>
                                          <p:spTgt spid="31"/>
                                        </p:tgtEl>
                                        <p:attrNameLst>
                                          <p:attrName>ppt_h</p:attrName>
                                        </p:attrNameLst>
                                      </p:cBhvr>
                                      <p:tavLst>
                                        <p:tav tm="0">
                                          <p:val>
                                            <p:strVal val="ppt_h"/>
                                          </p:val>
                                        </p:tav>
                                        <p:tav tm="100000">
                                          <p:val>
                                            <p:fltVal val="0"/>
                                          </p:val>
                                        </p:tav>
                                      </p:tavLst>
                                    </p:anim>
                                    <p:animEffect transition="out" filter="fade">
                                      <p:cBhvr>
                                        <p:cTn id="29" dur="250"/>
                                        <p:tgtEl>
                                          <p:spTgt spid="31"/>
                                        </p:tgtEl>
                                      </p:cBhvr>
                                    </p:animEffect>
                                    <p:set>
                                      <p:cBhvr>
                                        <p:cTn id="30" dur="1" fill="hold">
                                          <p:stCondLst>
                                            <p:cond delay="249"/>
                                          </p:stCondLst>
                                        </p:cTn>
                                        <p:tgtEl>
                                          <p:spTgt spid="31"/>
                                        </p:tgtEl>
                                        <p:attrNameLst>
                                          <p:attrName>style.visibility</p:attrName>
                                        </p:attrNameLst>
                                      </p:cBhvr>
                                      <p:to>
                                        <p:strVal val="hidden"/>
                                      </p:to>
                                    </p:set>
                                  </p:childTnLst>
                                </p:cTn>
                              </p:par>
                              <p:par>
                                <p:cTn id="31" presetID="22" presetClass="entr" presetSubtype="4" fill="hold" grpId="0" nodeType="withEffect">
                                  <p:stCondLst>
                                    <p:cond delay="1000"/>
                                  </p:stCondLst>
                                  <p:childTnLst>
                                    <p:set>
                                      <p:cBhvr>
                                        <p:cTn id="32" dur="1" fill="hold">
                                          <p:stCondLst>
                                            <p:cond delay="0"/>
                                          </p:stCondLst>
                                        </p:cTn>
                                        <p:tgtEl>
                                          <p:spTgt spid="33"/>
                                        </p:tgtEl>
                                        <p:attrNameLst>
                                          <p:attrName>style.visibility</p:attrName>
                                        </p:attrNameLst>
                                      </p:cBhvr>
                                      <p:to>
                                        <p:strVal val="visible"/>
                                      </p:to>
                                    </p:set>
                                    <p:animEffect transition="in" filter="wipe(down)">
                                      <p:cBhvr>
                                        <p:cTn id="33" dur="150"/>
                                        <p:tgtEl>
                                          <p:spTgt spid="33"/>
                                        </p:tgtEl>
                                      </p:cBhvr>
                                    </p:animEffect>
                                  </p:childTnLst>
                                </p:cTn>
                              </p:par>
                              <p:par>
                                <p:cTn id="34" presetID="22" presetClass="entr" presetSubtype="1" fill="hold" grpId="0" nodeType="withEffect">
                                  <p:stCondLst>
                                    <p:cond delay="1000"/>
                                  </p:stCondLst>
                                  <p:childTnLst>
                                    <p:set>
                                      <p:cBhvr>
                                        <p:cTn id="35" dur="1" fill="hold">
                                          <p:stCondLst>
                                            <p:cond delay="0"/>
                                          </p:stCondLst>
                                        </p:cTn>
                                        <p:tgtEl>
                                          <p:spTgt spid="34"/>
                                        </p:tgtEl>
                                        <p:attrNameLst>
                                          <p:attrName>style.visibility</p:attrName>
                                        </p:attrNameLst>
                                      </p:cBhvr>
                                      <p:to>
                                        <p:strVal val="visible"/>
                                      </p:to>
                                    </p:set>
                                    <p:animEffect transition="in" filter="wipe(up)">
                                      <p:cBhvr>
                                        <p:cTn id="36" dur="150"/>
                                        <p:tgtEl>
                                          <p:spTgt spid="34"/>
                                        </p:tgtEl>
                                      </p:cBhvr>
                                    </p:animEffect>
                                  </p:childTnLst>
                                </p:cTn>
                              </p:par>
                              <p:par>
                                <p:cTn id="37" presetID="18" presetClass="entr" presetSubtype="12" fill="hold" grpId="0" nodeType="withEffect">
                                  <p:stCondLst>
                                    <p:cond delay="1000"/>
                                  </p:stCondLst>
                                  <p:childTnLst>
                                    <p:set>
                                      <p:cBhvr>
                                        <p:cTn id="38" dur="1" fill="hold">
                                          <p:stCondLst>
                                            <p:cond delay="0"/>
                                          </p:stCondLst>
                                        </p:cTn>
                                        <p:tgtEl>
                                          <p:spTgt spid="38"/>
                                        </p:tgtEl>
                                        <p:attrNameLst>
                                          <p:attrName>style.visibility</p:attrName>
                                        </p:attrNameLst>
                                      </p:cBhvr>
                                      <p:to>
                                        <p:strVal val="visible"/>
                                      </p:to>
                                    </p:set>
                                    <p:animEffect transition="in" filter="strips(downLeft)">
                                      <p:cBhvr>
                                        <p:cTn id="39" dur="150"/>
                                        <p:tgtEl>
                                          <p:spTgt spid="38"/>
                                        </p:tgtEl>
                                      </p:cBhvr>
                                    </p:animEffect>
                                  </p:childTnLst>
                                </p:cTn>
                              </p:par>
                              <p:par>
                                <p:cTn id="40" presetID="22" presetClass="entr" presetSubtype="2" fill="hold" grpId="0" nodeType="withEffect">
                                  <p:stCondLst>
                                    <p:cond delay="1000"/>
                                  </p:stCondLst>
                                  <p:childTnLst>
                                    <p:set>
                                      <p:cBhvr>
                                        <p:cTn id="41" dur="1" fill="hold">
                                          <p:stCondLst>
                                            <p:cond delay="0"/>
                                          </p:stCondLst>
                                        </p:cTn>
                                        <p:tgtEl>
                                          <p:spTgt spid="35"/>
                                        </p:tgtEl>
                                        <p:attrNameLst>
                                          <p:attrName>style.visibility</p:attrName>
                                        </p:attrNameLst>
                                      </p:cBhvr>
                                      <p:to>
                                        <p:strVal val="visible"/>
                                      </p:to>
                                    </p:set>
                                    <p:animEffect transition="in" filter="wipe(right)">
                                      <p:cBhvr>
                                        <p:cTn id="42" dur="150"/>
                                        <p:tgtEl>
                                          <p:spTgt spid="35"/>
                                        </p:tgtEl>
                                      </p:cBhvr>
                                    </p:animEffect>
                                  </p:childTnLst>
                                </p:cTn>
                              </p:par>
                              <p:par>
                                <p:cTn id="43" presetID="18" presetClass="entr" presetSubtype="9" fill="hold" grpId="0" nodeType="withEffect">
                                  <p:stCondLst>
                                    <p:cond delay="1000"/>
                                  </p:stCondLst>
                                  <p:childTnLst>
                                    <p:set>
                                      <p:cBhvr>
                                        <p:cTn id="44" dur="1" fill="hold">
                                          <p:stCondLst>
                                            <p:cond delay="0"/>
                                          </p:stCondLst>
                                        </p:cTn>
                                        <p:tgtEl>
                                          <p:spTgt spid="39"/>
                                        </p:tgtEl>
                                        <p:attrNameLst>
                                          <p:attrName>style.visibility</p:attrName>
                                        </p:attrNameLst>
                                      </p:cBhvr>
                                      <p:to>
                                        <p:strVal val="visible"/>
                                      </p:to>
                                    </p:set>
                                    <p:animEffect transition="in" filter="strips(upLeft)">
                                      <p:cBhvr>
                                        <p:cTn id="45" dur="150"/>
                                        <p:tgtEl>
                                          <p:spTgt spid="39"/>
                                        </p:tgtEl>
                                      </p:cBhvr>
                                    </p:animEffect>
                                  </p:childTnLst>
                                </p:cTn>
                              </p:par>
                              <p:par>
                                <p:cTn id="46" presetID="18" presetClass="entr" presetSubtype="3" fill="hold" grpId="0" nodeType="withEffect">
                                  <p:stCondLst>
                                    <p:cond delay="1000"/>
                                  </p:stCondLst>
                                  <p:childTnLst>
                                    <p:set>
                                      <p:cBhvr>
                                        <p:cTn id="47" dur="1" fill="hold">
                                          <p:stCondLst>
                                            <p:cond delay="0"/>
                                          </p:stCondLst>
                                        </p:cTn>
                                        <p:tgtEl>
                                          <p:spTgt spid="37"/>
                                        </p:tgtEl>
                                        <p:attrNameLst>
                                          <p:attrName>style.visibility</p:attrName>
                                        </p:attrNameLst>
                                      </p:cBhvr>
                                      <p:to>
                                        <p:strVal val="visible"/>
                                      </p:to>
                                    </p:set>
                                    <p:animEffect transition="in" filter="strips(upRight)">
                                      <p:cBhvr>
                                        <p:cTn id="48" dur="150"/>
                                        <p:tgtEl>
                                          <p:spTgt spid="37"/>
                                        </p:tgtEl>
                                      </p:cBhvr>
                                    </p:animEffect>
                                  </p:childTnLst>
                                </p:cTn>
                              </p:par>
                              <p:par>
                                <p:cTn id="49" presetID="22" presetClass="entr" presetSubtype="8" fill="hold" grpId="0" nodeType="withEffect">
                                  <p:stCondLst>
                                    <p:cond delay="1000"/>
                                  </p:stCondLst>
                                  <p:childTnLst>
                                    <p:set>
                                      <p:cBhvr>
                                        <p:cTn id="50" dur="1" fill="hold">
                                          <p:stCondLst>
                                            <p:cond delay="0"/>
                                          </p:stCondLst>
                                        </p:cTn>
                                        <p:tgtEl>
                                          <p:spTgt spid="36"/>
                                        </p:tgtEl>
                                        <p:attrNameLst>
                                          <p:attrName>style.visibility</p:attrName>
                                        </p:attrNameLst>
                                      </p:cBhvr>
                                      <p:to>
                                        <p:strVal val="visible"/>
                                      </p:to>
                                    </p:set>
                                    <p:animEffect transition="in" filter="wipe(left)">
                                      <p:cBhvr>
                                        <p:cTn id="51" dur="150"/>
                                        <p:tgtEl>
                                          <p:spTgt spid="36"/>
                                        </p:tgtEl>
                                      </p:cBhvr>
                                    </p:animEffect>
                                  </p:childTnLst>
                                </p:cTn>
                              </p:par>
                              <p:par>
                                <p:cTn id="52" presetID="18" presetClass="entr" presetSubtype="6" fill="hold" grpId="0" nodeType="withEffect">
                                  <p:stCondLst>
                                    <p:cond delay="1000"/>
                                  </p:stCondLst>
                                  <p:childTnLst>
                                    <p:set>
                                      <p:cBhvr>
                                        <p:cTn id="53" dur="1" fill="hold">
                                          <p:stCondLst>
                                            <p:cond delay="0"/>
                                          </p:stCondLst>
                                        </p:cTn>
                                        <p:tgtEl>
                                          <p:spTgt spid="40"/>
                                        </p:tgtEl>
                                        <p:attrNameLst>
                                          <p:attrName>style.visibility</p:attrName>
                                        </p:attrNameLst>
                                      </p:cBhvr>
                                      <p:to>
                                        <p:strVal val="visible"/>
                                      </p:to>
                                    </p:set>
                                    <p:animEffect transition="in" filter="strips(downRight)">
                                      <p:cBhvr>
                                        <p:cTn id="54" dur="150"/>
                                        <p:tgtEl>
                                          <p:spTgt spid="40"/>
                                        </p:tgtEl>
                                      </p:cBhvr>
                                    </p:animEffect>
                                  </p:childTnLst>
                                </p:cTn>
                              </p:par>
                              <p:par>
                                <p:cTn id="55" presetID="22" presetClass="exit" presetSubtype="4" fill="hold" grpId="1" nodeType="withEffect">
                                  <p:stCondLst>
                                    <p:cond delay="1100"/>
                                  </p:stCondLst>
                                  <p:childTnLst>
                                    <p:animEffect transition="out" filter="wipe(down)">
                                      <p:cBhvr>
                                        <p:cTn id="56" dur="150"/>
                                        <p:tgtEl>
                                          <p:spTgt spid="33"/>
                                        </p:tgtEl>
                                      </p:cBhvr>
                                    </p:animEffect>
                                    <p:set>
                                      <p:cBhvr>
                                        <p:cTn id="57" dur="1" fill="hold">
                                          <p:stCondLst>
                                            <p:cond delay="149"/>
                                          </p:stCondLst>
                                        </p:cTn>
                                        <p:tgtEl>
                                          <p:spTgt spid="33"/>
                                        </p:tgtEl>
                                        <p:attrNameLst>
                                          <p:attrName>style.visibility</p:attrName>
                                        </p:attrNameLst>
                                      </p:cBhvr>
                                      <p:to>
                                        <p:strVal val="hidden"/>
                                      </p:to>
                                    </p:set>
                                  </p:childTnLst>
                                </p:cTn>
                              </p:par>
                              <p:par>
                                <p:cTn id="58" presetID="22" presetClass="exit" presetSubtype="1" fill="hold" grpId="1" nodeType="withEffect">
                                  <p:stCondLst>
                                    <p:cond delay="1100"/>
                                  </p:stCondLst>
                                  <p:childTnLst>
                                    <p:animEffect transition="out" filter="wipe(up)">
                                      <p:cBhvr>
                                        <p:cTn id="59" dur="150"/>
                                        <p:tgtEl>
                                          <p:spTgt spid="34"/>
                                        </p:tgtEl>
                                      </p:cBhvr>
                                    </p:animEffect>
                                    <p:set>
                                      <p:cBhvr>
                                        <p:cTn id="60" dur="1" fill="hold">
                                          <p:stCondLst>
                                            <p:cond delay="149"/>
                                          </p:stCondLst>
                                        </p:cTn>
                                        <p:tgtEl>
                                          <p:spTgt spid="34"/>
                                        </p:tgtEl>
                                        <p:attrNameLst>
                                          <p:attrName>style.visibility</p:attrName>
                                        </p:attrNameLst>
                                      </p:cBhvr>
                                      <p:to>
                                        <p:strVal val="hidden"/>
                                      </p:to>
                                    </p:set>
                                  </p:childTnLst>
                                </p:cTn>
                              </p:par>
                              <p:par>
                                <p:cTn id="61" presetID="22" presetClass="exit" presetSubtype="2" fill="hold" grpId="1" nodeType="withEffect">
                                  <p:stCondLst>
                                    <p:cond delay="1100"/>
                                  </p:stCondLst>
                                  <p:childTnLst>
                                    <p:animEffect transition="out" filter="wipe(right)">
                                      <p:cBhvr>
                                        <p:cTn id="62" dur="150"/>
                                        <p:tgtEl>
                                          <p:spTgt spid="35"/>
                                        </p:tgtEl>
                                      </p:cBhvr>
                                    </p:animEffect>
                                    <p:set>
                                      <p:cBhvr>
                                        <p:cTn id="63" dur="1" fill="hold">
                                          <p:stCondLst>
                                            <p:cond delay="149"/>
                                          </p:stCondLst>
                                        </p:cTn>
                                        <p:tgtEl>
                                          <p:spTgt spid="35"/>
                                        </p:tgtEl>
                                        <p:attrNameLst>
                                          <p:attrName>style.visibility</p:attrName>
                                        </p:attrNameLst>
                                      </p:cBhvr>
                                      <p:to>
                                        <p:strVal val="hidden"/>
                                      </p:to>
                                    </p:set>
                                  </p:childTnLst>
                                </p:cTn>
                              </p:par>
                              <p:par>
                                <p:cTn id="64" presetID="22" presetClass="exit" presetSubtype="8" fill="hold" grpId="1" nodeType="withEffect">
                                  <p:stCondLst>
                                    <p:cond delay="1100"/>
                                  </p:stCondLst>
                                  <p:childTnLst>
                                    <p:animEffect transition="out" filter="wipe(left)">
                                      <p:cBhvr>
                                        <p:cTn id="65" dur="150"/>
                                        <p:tgtEl>
                                          <p:spTgt spid="36"/>
                                        </p:tgtEl>
                                      </p:cBhvr>
                                    </p:animEffect>
                                    <p:set>
                                      <p:cBhvr>
                                        <p:cTn id="66" dur="1" fill="hold">
                                          <p:stCondLst>
                                            <p:cond delay="149"/>
                                          </p:stCondLst>
                                        </p:cTn>
                                        <p:tgtEl>
                                          <p:spTgt spid="36"/>
                                        </p:tgtEl>
                                        <p:attrNameLst>
                                          <p:attrName>style.visibility</p:attrName>
                                        </p:attrNameLst>
                                      </p:cBhvr>
                                      <p:to>
                                        <p:strVal val="hidden"/>
                                      </p:to>
                                    </p:set>
                                  </p:childTnLst>
                                </p:cTn>
                              </p:par>
                              <p:par>
                                <p:cTn id="67" presetID="18" presetClass="exit" presetSubtype="3" fill="hold" grpId="1" nodeType="withEffect">
                                  <p:stCondLst>
                                    <p:cond delay="1100"/>
                                  </p:stCondLst>
                                  <p:childTnLst>
                                    <p:animEffect transition="out" filter="strips(upRight)">
                                      <p:cBhvr>
                                        <p:cTn id="68" dur="150"/>
                                        <p:tgtEl>
                                          <p:spTgt spid="38"/>
                                        </p:tgtEl>
                                      </p:cBhvr>
                                    </p:animEffect>
                                    <p:set>
                                      <p:cBhvr>
                                        <p:cTn id="69" dur="1" fill="hold">
                                          <p:stCondLst>
                                            <p:cond delay="149"/>
                                          </p:stCondLst>
                                        </p:cTn>
                                        <p:tgtEl>
                                          <p:spTgt spid="38"/>
                                        </p:tgtEl>
                                        <p:attrNameLst>
                                          <p:attrName>style.visibility</p:attrName>
                                        </p:attrNameLst>
                                      </p:cBhvr>
                                      <p:to>
                                        <p:strVal val="hidden"/>
                                      </p:to>
                                    </p:set>
                                  </p:childTnLst>
                                </p:cTn>
                              </p:par>
                              <p:par>
                                <p:cTn id="70" presetID="18" presetClass="exit" presetSubtype="6" fill="hold" grpId="1" nodeType="withEffect">
                                  <p:stCondLst>
                                    <p:cond delay="1100"/>
                                  </p:stCondLst>
                                  <p:childTnLst>
                                    <p:animEffect transition="out" filter="strips(downRight)">
                                      <p:cBhvr>
                                        <p:cTn id="71" dur="150"/>
                                        <p:tgtEl>
                                          <p:spTgt spid="39"/>
                                        </p:tgtEl>
                                      </p:cBhvr>
                                    </p:animEffect>
                                    <p:set>
                                      <p:cBhvr>
                                        <p:cTn id="72" dur="1" fill="hold">
                                          <p:stCondLst>
                                            <p:cond delay="149"/>
                                          </p:stCondLst>
                                        </p:cTn>
                                        <p:tgtEl>
                                          <p:spTgt spid="39"/>
                                        </p:tgtEl>
                                        <p:attrNameLst>
                                          <p:attrName>style.visibility</p:attrName>
                                        </p:attrNameLst>
                                      </p:cBhvr>
                                      <p:to>
                                        <p:strVal val="hidden"/>
                                      </p:to>
                                    </p:set>
                                  </p:childTnLst>
                                </p:cTn>
                              </p:par>
                              <p:par>
                                <p:cTn id="73" presetID="18" presetClass="exit" presetSubtype="12" fill="hold" grpId="1" nodeType="withEffect">
                                  <p:stCondLst>
                                    <p:cond delay="1100"/>
                                  </p:stCondLst>
                                  <p:childTnLst>
                                    <p:animEffect transition="out" filter="strips(downLeft)">
                                      <p:cBhvr>
                                        <p:cTn id="74" dur="150"/>
                                        <p:tgtEl>
                                          <p:spTgt spid="37"/>
                                        </p:tgtEl>
                                      </p:cBhvr>
                                    </p:animEffect>
                                    <p:set>
                                      <p:cBhvr>
                                        <p:cTn id="75" dur="1" fill="hold">
                                          <p:stCondLst>
                                            <p:cond delay="149"/>
                                          </p:stCondLst>
                                        </p:cTn>
                                        <p:tgtEl>
                                          <p:spTgt spid="37"/>
                                        </p:tgtEl>
                                        <p:attrNameLst>
                                          <p:attrName>style.visibility</p:attrName>
                                        </p:attrNameLst>
                                      </p:cBhvr>
                                      <p:to>
                                        <p:strVal val="hidden"/>
                                      </p:to>
                                    </p:set>
                                  </p:childTnLst>
                                </p:cTn>
                              </p:par>
                              <p:par>
                                <p:cTn id="76" presetID="18" presetClass="exit" presetSubtype="9" fill="hold" grpId="1" nodeType="withEffect">
                                  <p:stCondLst>
                                    <p:cond delay="1100"/>
                                  </p:stCondLst>
                                  <p:childTnLst>
                                    <p:animEffect transition="out" filter="strips(upLeft)">
                                      <p:cBhvr>
                                        <p:cTn id="77" dur="150"/>
                                        <p:tgtEl>
                                          <p:spTgt spid="40"/>
                                        </p:tgtEl>
                                      </p:cBhvr>
                                    </p:animEffect>
                                    <p:set>
                                      <p:cBhvr>
                                        <p:cTn id="78" dur="1" fill="hold">
                                          <p:stCondLst>
                                            <p:cond delay="149"/>
                                          </p:stCondLst>
                                        </p:cTn>
                                        <p:tgtEl>
                                          <p:spTgt spid="40"/>
                                        </p:tgtEl>
                                        <p:attrNameLst>
                                          <p:attrName>style.visibility</p:attrName>
                                        </p:attrNameLst>
                                      </p:cBhvr>
                                      <p:to>
                                        <p:strVal val="hidden"/>
                                      </p:to>
                                    </p:set>
                                  </p:childTnLst>
                                </p:cTn>
                              </p:par>
                              <p:par>
                                <p:cTn id="79" presetID="6" presetClass="entr" presetSubtype="16" fill="hold" grpId="0" nodeType="withEffect">
                                  <p:stCondLst>
                                    <p:cond delay="1000"/>
                                  </p:stCondLst>
                                  <p:childTnLst>
                                    <p:set>
                                      <p:cBhvr>
                                        <p:cTn id="80" dur="1" fill="hold">
                                          <p:stCondLst>
                                            <p:cond delay="0"/>
                                          </p:stCondLst>
                                        </p:cTn>
                                        <p:tgtEl>
                                          <p:spTgt spid="42"/>
                                        </p:tgtEl>
                                        <p:attrNameLst>
                                          <p:attrName>style.visibility</p:attrName>
                                        </p:attrNameLst>
                                      </p:cBhvr>
                                      <p:to>
                                        <p:strVal val="visible"/>
                                      </p:to>
                                    </p:set>
                                    <p:animEffect transition="in" filter="circle(in)">
                                      <p:cBhvr>
                                        <p:cTn id="81" dur="150"/>
                                        <p:tgtEl>
                                          <p:spTgt spid="42"/>
                                        </p:tgtEl>
                                      </p:cBhvr>
                                    </p:animEffect>
                                  </p:childTnLst>
                                </p:cTn>
                              </p:par>
                              <p:par>
                                <p:cTn id="82" presetID="1" presetClass="entr" presetSubtype="0" fill="hold" grpId="0" nodeType="withEffect">
                                  <p:stCondLst>
                                    <p:cond delay="1150"/>
                                  </p:stCondLst>
                                  <p:childTnLst>
                                    <p:set>
                                      <p:cBhvr>
                                        <p:cTn id="83" dur="1" fill="hold">
                                          <p:stCondLst>
                                            <p:cond delay="0"/>
                                          </p:stCondLst>
                                        </p:cTn>
                                        <p:tgtEl>
                                          <p:spTgt spid="43"/>
                                        </p:tgtEl>
                                        <p:attrNameLst>
                                          <p:attrName>style.visibility</p:attrName>
                                        </p:attrNameLst>
                                      </p:cBhvr>
                                      <p:to>
                                        <p:strVal val="visible"/>
                                      </p:to>
                                    </p:set>
                                  </p:childTnLst>
                                </p:cTn>
                              </p:par>
                              <p:par>
                                <p:cTn id="84" presetID="1" presetClass="exit" presetSubtype="0" fill="hold" grpId="1" nodeType="withEffect">
                                  <p:stCondLst>
                                    <p:cond delay="1250"/>
                                  </p:stCondLst>
                                  <p:childTnLst>
                                    <p:set>
                                      <p:cBhvr>
                                        <p:cTn id="85" dur="1" fill="hold">
                                          <p:stCondLst>
                                            <p:cond delay="0"/>
                                          </p:stCondLst>
                                        </p:cTn>
                                        <p:tgtEl>
                                          <p:spTgt spid="43"/>
                                        </p:tgtEl>
                                        <p:attrNameLst>
                                          <p:attrName>style.visibility</p:attrName>
                                        </p:attrNameLst>
                                      </p:cBhvr>
                                      <p:to>
                                        <p:strVal val="hidden"/>
                                      </p:to>
                                    </p:set>
                                  </p:childTnLst>
                                </p:cTn>
                              </p:par>
                              <p:par>
                                <p:cTn id="86" presetID="1" presetClass="entr" presetSubtype="0" fill="hold" grpId="0" nodeType="withEffect">
                                  <p:stCondLst>
                                    <p:cond delay="1250"/>
                                  </p:stCondLst>
                                  <p:childTnLst>
                                    <p:set>
                                      <p:cBhvr>
                                        <p:cTn id="87" dur="1" fill="hold">
                                          <p:stCondLst>
                                            <p:cond delay="0"/>
                                          </p:stCondLst>
                                        </p:cTn>
                                        <p:tgtEl>
                                          <p:spTgt spid="44"/>
                                        </p:tgtEl>
                                        <p:attrNameLst>
                                          <p:attrName>style.visibility</p:attrName>
                                        </p:attrNameLst>
                                      </p:cBhvr>
                                      <p:to>
                                        <p:strVal val="visible"/>
                                      </p:to>
                                    </p:set>
                                  </p:childTnLst>
                                </p:cTn>
                              </p:par>
                              <p:par>
                                <p:cTn id="88" presetID="1" presetClass="exit" presetSubtype="0" fill="hold" grpId="1" nodeType="withEffect">
                                  <p:stCondLst>
                                    <p:cond delay="1350"/>
                                  </p:stCondLst>
                                  <p:childTnLst>
                                    <p:set>
                                      <p:cBhvr>
                                        <p:cTn id="89" dur="1" fill="hold">
                                          <p:stCondLst>
                                            <p:cond delay="0"/>
                                          </p:stCondLst>
                                        </p:cTn>
                                        <p:tgtEl>
                                          <p:spTgt spid="44"/>
                                        </p:tgtEl>
                                        <p:attrNameLst>
                                          <p:attrName>style.visibility</p:attrName>
                                        </p:attrNameLst>
                                      </p:cBhvr>
                                      <p:to>
                                        <p:strVal val="hidden"/>
                                      </p:to>
                                    </p:set>
                                  </p:childTnLst>
                                </p:cTn>
                              </p:par>
                              <p:par>
                                <p:cTn id="90" presetID="1" presetClass="entr" presetSubtype="0" fill="hold" grpId="0" nodeType="withEffect">
                                  <p:stCondLst>
                                    <p:cond delay="1350"/>
                                  </p:stCondLst>
                                  <p:childTnLst>
                                    <p:set>
                                      <p:cBhvr>
                                        <p:cTn id="91" dur="1" fill="hold">
                                          <p:stCondLst>
                                            <p:cond delay="0"/>
                                          </p:stCondLst>
                                        </p:cTn>
                                        <p:tgtEl>
                                          <p:spTgt spid="45"/>
                                        </p:tgtEl>
                                        <p:attrNameLst>
                                          <p:attrName>style.visibility</p:attrName>
                                        </p:attrNameLst>
                                      </p:cBhvr>
                                      <p:to>
                                        <p:strVal val="visible"/>
                                      </p:to>
                                    </p:set>
                                  </p:childTnLst>
                                </p:cTn>
                              </p:par>
                              <p:par>
                                <p:cTn id="92" presetID="1" presetClass="exit" presetSubtype="0" fill="hold" grpId="1" nodeType="withEffect">
                                  <p:stCondLst>
                                    <p:cond delay="1450"/>
                                  </p:stCondLst>
                                  <p:childTnLst>
                                    <p:set>
                                      <p:cBhvr>
                                        <p:cTn id="93" dur="1" fill="hold">
                                          <p:stCondLst>
                                            <p:cond delay="0"/>
                                          </p:stCondLst>
                                        </p:cTn>
                                        <p:tgtEl>
                                          <p:spTgt spid="45"/>
                                        </p:tgtEl>
                                        <p:attrNameLst>
                                          <p:attrName>style.visibility</p:attrName>
                                        </p:attrNameLst>
                                      </p:cBhvr>
                                      <p:to>
                                        <p:strVal val="hidden"/>
                                      </p:to>
                                    </p:set>
                                  </p:childTnLst>
                                </p:cTn>
                              </p:par>
                              <p:par>
                                <p:cTn id="94" presetID="1" presetClass="entr" presetSubtype="0" fill="hold" grpId="0" nodeType="withEffect">
                                  <p:stCondLst>
                                    <p:cond delay="1450"/>
                                  </p:stCondLst>
                                  <p:childTnLst>
                                    <p:set>
                                      <p:cBhvr>
                                        <p:cTn id="95" dur="1" fill="hold">
                                          <p:stCondLst>
                                            <p:cond delay="0"/>
                                          </p:stCondLst>
                                        </p:cTn>
                                        <p:tgtEl>
                                          <p:spTgt spid="46"/>
                                        </p:tgtEl>
                                        <p:attrNameLst>
                                          <p:attrName>style.visibility</p:attrName>
                                        </p:attrNameLst>
                                      </p:cBhvr>
                                      <p:to>
                                        <p:strVal val="visible"/>
                                      </p:to>
                                    </p:set>
                                  </p:childTnLst>
                                </p:cTn>
                              </p:par>
                              <p:par>
                                <p:cTn id="96" presetID="1" presetClass="exit" presetSubtype="0" fill="hold" grpId="1" nodeType="withEffect">
                                  <p:stCondLst>
                                    <p:cond delay="1550"/>
                                  </p:stCondLst>
                                  <p:childTnLst>
                                    <p:set>
                                      <p:cBhvr>
                                        <p:cTn id="97" dur="1" fill="hold">
                                          <p:stCondLst>
                                            <p:cond delay="0"/>
                                          </p:stCondLst>
                                        </p:cTn>
                                        <p:tgtEl>
                                          <p:spTgt spid="46"/>
                                        </p:tgtEl>
                                        <p:attrNameLst>
                                          <p:attrName>style.visibility</p:attrName>
                                        </p:attrNameLst>
                                      </p:cBhvr>
                                      <p:to>
                                        <p:strVal val="hidden"/>
                                      </p:to>
                                    </p:set>
                                  </p:childTnLst>
                                </p:cTn>
                              </p:par>
                              <p:par>
                                <p:cTn id="98" presetID="6" presetClass="entr" presetSubtype="32" fill="hold" grpId="0" nodeType="withEffect">
                                  <p:stCondLst>
                                    <p:cond delay="1450"/>
                                  </p:stCondLst>
                                  <p:childTnLst>
                                    <p:set>
                                      <p:cBhvr>
                                        <p:cTn id="99" dur="1" fill="hold">
                                          <p:stCondLst>
                                            <p:cond delay="0"/>
                                          </p:stCondLst>
                                        </p:cTn>
                                        <p:tgtEl>
                                          <p:spTgt spid="41"/>
                                        </p:tgtEl>
                                        <p:attrNameLst>
                                          <p:attrName>style.visibility</p:attrName>
                                        </p:attrNameLst>
                                      </p:cBhvr>
                                      <p:to>
                                        <p:strVal val="visible"/>
                                      </p:to>
                                    </p:set>
                                    <p:animEffect transition="in" filter="circle(out)">
                                      <p:cBhvr>
                                        <p:cTn id="100" dur="150"/>
                                        <p:tgtEl>
                                          <p:spTgt spid="41"/>
                                        </p:tgtEl>
                                      </p:cBhvr>
                                    </p:animEffect>
                                  </p:childTnLst>
                                </p:cTn>
                              </p:par>
                              <p:par>
                                <p:cTn id="101" presetID="1" presetClass="exit" presetSubtype="0" fill="hold" grpId="1" nodeType="withEffect">
                                  <p:stCondLst>
                                    <p:cond delay="1150"/>
                                  </p:stCondLst>
                                  <p:childTnLst>
                                    <p:set>
                                      <p:cBhvr>
                                        <p:cTn id="102" dur="1" fill="hold">
                                          <p:stCondLst>
                                            <p:cond delay="0"/>
                                          </p:stCondLst>
                                        </p:cTn>
                                        <p:tgtEl>
                                          <p:spTgt spid="42"/>
                                        </p:tgtEl>
                                        <p:attrNameLst>
                                          <p:attrName>style.visibility</p:attrName>
                                        </p:attrNameLst>
                                      </p:cBhvr>
                                      <p:to>
                                        <p:strVal val="hidden"/>
                                      </p:to>
                                    </p:set>
                                  </p:childTnLst>
                                </p:cTn>
                              </p:par>
                              <p:par>
                                <p:cTn id="103" presetID="42" presetClass="path" presetSubtype="0" fill="hold" grpId="0" nodeType="withEffect">
                                  <p:stCondLst>
                                    <p:cond delay="3000"/>
                                  </p:stCondLst>
                                  <p:childTnLst>
                                    <p:animMotion origin="layout" path="M 1.45833E-6 -4.07407E-6 L -1.17682 0.97524 " pathEditMode="relative" rAng="0" ptsTypes="AA">
                                      <p:cBhvr>
                                        <p:cTn id="104" dur="250" fill="hold"/>
                                        <p:tgtEl>
                                          <p:spTgt spid="47"/>
                                        </p:tgtEl>
                                        <p:attrNameLst>
                                          <p:attrName>ppt_x</p:attrName>
                                          <p:attrName>ppt_y</p:attrName>
                                        </p:attrNameLst>
                                      </p:cBhvr>
                                      <p:rCtr x="-58841" y="48750"/>
                                    </p:animMotion>
                                  </p:childTnLst>
                                </p:cTn>
                              </p:par>
                              <p:par>
                                <p:cTn id="105" presetID="6" presetClass="emph" presetSubtype="0" fill="hold" grpId="1" nodeType="withEffect">
                                  <p:stCondLst>
                                    <p:cond delay="1450"/>
                                  </p:stCondLst>
                                  <p:childTnLst>
                                    <p:animScale>
                                      <p:cBhvr>
                                        <p:cTn id="106" dur="3000" fill="hold"/>
                                        <p:tgtEl>
                                          <p:spTgt spid="41"/>
                                        </p:tgtEl>
                                      </p:cBhvr>
                                      <p:by x="110000" y="110000"/>
                                    </p:animScale>
                                  </p:childTnLst>
                                </p:cTn>
                              </p:par>
                              <p:par>
                                <p:cTn id="107" presetID="2" presetClass="entr" presetSubtype="4" fill="hold" grpId="0" nodeType="withEffect">
                                  <p:stCondLst>
                                    <p:cond delay="1450"/>
                                  </p:stCondLst>
                                  <p:childTnLst>
                                    <p:set>
                                      <p:cBhvr>
                                        <p:cTn id="108" dur="1" fill="hold">
                                          <p:stCondLst>
                                            <p:cond delay="0"/>
                                          </p:stCondLst>
                                        </p:cTn>
                                        <p:tgtEl>
                                          <p:spTgt spid="54"/>
                                        </p:tgtEl>
                                        <p:attrNameLst>
                                          <p:attrName>style.visibility</p:attrName>
                                        </p:attrNameLst>
                                      </p:cBhvr>
                                      <p:to>
                                        <p:strVal val="visible"/>
                                      </p:to>
                                    </p:set>
                                    <p:anim calcmode="lin" valueType="num">
                                      <p:cBhvr additive="base">
                                        <p:cTn id="109" dur="500" fill="hold"/>
                                        <p:tgtEl>
                                          <p:spTgt spid="54"/>
                                        </p:tgtEl>
                                        <p:attrNameLst>
                                          <p:attrName>ppt_x</p:attrName>
                                        </p:attrNameLst>
                                      </p:cBhvr>
                                      <p:tavLst>
                                        <p:tav tm="0">
                                          <p:val>
                                            <p:strVal val="#ppt_x"/>
                                          </p:val>
                                        </p:tav>
                                        <p:tav tm="100000">
                                          <p:val>
                                            <p:strVal val="#ppt_x"/>
                                          </p:val>
                                        </p:tav>
                                      </p:tavLst>
                                    </p:anim>
                                    <p:anim calcmode="lin" valueType="num">
                                      <p:cBhvr additive="base">
                                        <p:cTn id="11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42" presetClass="path" presetSubtype="0" accel="50000" decel="50000" fill="hold" grpId="0" nodeType="clickEffect">
                                  <p:stCondLst>
                                    <p:cond delay="0"/>
                                  </p:stCondLst>
                                  <p:childTnLst>
                                    <p:animMotion origin="layout" path="M 4.375E-6 -1.48148E-6 L 1.00039 1.00046 " pathEditMode="fixed" rAng="0" ptsTypes="AA">
                                      <p:cBhvr>
                                        <p:cTn id="114" dur="1000" fill="hold"/>
                                        <p:tgtEl>
                                          <p:spTgt spid="48"/>
                                        </p:tgtEl>
                                        <p:attrNameLst>
                                          <p:attrName>ppt_x</p:attrName>
                                          <p:attrName>ppt_y</p:attrName>
                                        </p:attrNameLst>
                                      </p:cBhvr>
                                      <p:rCtr x="50026" y="50023"/>
                                    </p:animMotion>
                                  </p:childTnLst>
                                </p:cTn>
                              </p:par>
                              <p:par>
                                <p:cTn id="115" presetID="42" presetClass="path" presetSubtype="0" accel="50000" decel="50000" fill="hold" grpId="0" nodeType="withEffect">
                                  <p:stCondLst>
                                    <p:cond delay="50"/>
                                  </p:stCondLst>
                                  <p:childTnLst>
                                    <p:animMotion origin="layout" path="M -1.45833E-6 3.7037E-6 L -1.00039 -0.99815 " pathEditMode="relative" rAng="0" ptsTypes="AA">
                                      <p:cBhvr>
                                        <p:cTn id="116" dur="1000" fill="hold"/>
                                        <p:tgtEl>
                                          <p:spTgt spid="49"/>
                                        </p:tgtEl>
                                        <p:attrNameLst>
                                          <p:attrName>ppt_x</p:attrName>
                                          <p:attrName>ppt_y</p:attrName>
                                        </p:attrNameLst>
                                      </p:cBhvr>
                                      <p:rCtr x="-50026" y="-49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0" grpId="0"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p:bldP spid="41" grpId="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8" grpId="0" animBg="1"/>
      <p:bldP spid="4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82527" y="305974"/>
            <a:ext cx="6466001" cy="877163"/>
          </a:xfrm>
          <a:prstGeom prst="rect">
            <a:avLst/>
          </a:prstGeom>
        </p:spPr>
        <p:txBody>
          <a:bodyPr wrap="none">
            <a:spAutoFit/>
          </a:bodyPr>
          <a:lstStyle/>
          <a:p>
            <a:pPr marL="571500" indent="-571500">
              <a:buFont typeface="Wingdings" panose="05000000000000000000" pitchFamily="2" charset="2"/>
              <a:buChar char="Ø"/>
            </a:pPr>
            <a:r>
              <a:rPr lang="vi-VN" sz="3900" b="1">
                <a:solidFill>
                  <a:srgbClr val="FF0000"/>
                </a:solidFill>
                <a:latin typeface="+mj-lt"/>
              </a:rPr>
              <a:t> </a:t>
            </a:r>
            <a:r>
              <a:rPr lang="vi-VN" sz="5100" b="1">
                <a:solidFill>
                  <a:srgbClr val="FF0000"/>
                </a:solidFill>
                <a:latin typeface="+mj-lt"/>
              </a:rPr>
              <a:t>ContextPopup View</a:t>
            </a:r>
          </a:p>
        </p:txBody>
      </p:sp>
      <p:sp>
        <p:nvSpPr>
          <p:cNvPr id="3" name="TextBox 2"/>
          <p:cNvSpPr txBox="1"/>
          <p:nvPr/>
        </p:nvSpPr>
        <p:spPr>
          <a:xfrm>
            <a:off x="465979" y="1499099"/>
            <a:ext cx="5820227" cy="5016758"/>
          </a:xfrm>
          <a:prstGeom prst="rect">
            <a:avLst/>
          </a:prstGeom>
          <a:noFill/>
        </p:spPr>
        <p:txBody>
          <a:bodyPr wrap="square" rtlCol="0">
            <a:spAutoFit/>
          </a:bodyPr>
          <a:lstStyle/>
          <a:p>
            <a:r>
              <a:rPr lang="vi-VN" sz="3200">
                <a:latin typeface="+mj-lt"/>
              </a:rPr>
              <a:t> </a:t>
            </a:r>
            <a:r>
              <a:rPr lang="vi-VN" sz="3200" smtClean="0">
                <a:latin typeface="+mj-lt"/>
              </a:rPr>
              <a:t>    ContextPopup (bối cảnh hiển thị)</a:t>
            </a:r>
            <a:r>
              <a:rPr lang="vi-VN" sz="3200">
                <a:latin typeface="+mj-lt"/>
              </a:rPr>
              <a:t> kiểm soát, cung cấp một bối cảnh hệ thống menu giàu hơn có sẵn với các ứng dụng Windows trước đó. </a:t>
            </a:r>
            <a:endParaRPr lang="vi-VN" sz="3200" smtClean="0">
              <a:latin typeface="+mj-lt"/>
            </a:endParaRPr>
          </a:p>
          <a:p>
            <a:r>
              <a:rPr lang="vi-VN" sz="3200" smtClean="0">
                <a:latin typeface="+mj-lt"/>
              </a:rPr>
              <a:t>     Một ContextPopup </a:t>
            </a:r>
            <a:r>
              <a:rPr lang="vi-VN" sz="3200">
                <a:latin typeface="+mj-lt"/>
              </a:rPr>
              <a:t>chỉ có thể được triển khai để hỗ trợ một dải ruy băng, một </a:t>
            </a:r>
            <a:r>
              <a:rPr lang="vi-VN" sz="3200" smtClean="0">
                <a:latin typeface="+mj-lt"/>
              </a:rPr>
              <a:t>ContextPopup </a:t>
            </a:r>
            <a:r>
              <a:rPr lang="vi-VN" sz="3200">
                <a:latin typeface="+mj-lt"/>
              </a:rPr>
              <a:t>độc </a:t>
            </a:r>
            <a:r>
              <a:rPr lang="vi-VN" sz="3200" smtClean="0">
                <a:latin typeface="+mj-lt"/>
              </a:rPr>
              <a:t>lập không </a:t>
            </a:r>
            <a:r>
              <a:rPr lang="vi-VN" sz="3200">
                <a:latin typeface="+mj-lt"/>
              </a:rPr>
              <a:t>được hỗ trợ bởi các khuôn khổ Ribbon.</a:t>
            </a:r>
          </a:p>
        </p:txBody>
      </p:sp>
      <p:sp>
        <p:nvSpPr>
          <p:cNvPr id="7" name="Rectangle 6"/>
          <p:cNvSpPr/>
          <p:nvPr/>
        </p:nvSpPr>
        <p:spPr>
          <a:xfrm>
            <a:off x="6369562" y="6146525"/>
            <a:ext cx="5557932" cy="369332"/>
          </a:xfrm>
          <a:prstGeom prst="rect">
            <a:avLst/>
          </a:prstGeom>
        </p:spPr>
        <p:txBody>
          <a:bodyPr wrap="none">
            <a:spAutoFit/>
          </a:bodyPr>
          <a:lstStyle/>
          <a:p>
            <a:r>
              <a:rPr lang="vi-VN" smtClean="0">
                <a:solidFill>
                  <a:srgbClr val="0070C0"/>
                </a:solidFill>
              </a:rPr>
              <a:t>ContextPopup </a:t>
            </a:r>
            <a:r>
              <a:rPr lang="vi-VN">
                <a:solidFill>
                  <a:srgbClr val="0070C0"/>
                </a:solidFill>
              </a:rPr>
              <a:t>và thành phần phụ điều khiển của nó.</a:t>
            </a:r>
          </a:p>
        </p:txBody>
      </p:sp>
      <p:pic>
        <p:nvPicPr>
          <p:cNvPr id="8" name="Picture 7"/>
          <p:cNvPicPr>
            <a:picLocks noChangeAspect="1"/>
          </p:cNvPicPr>
          <p:nvPr/>
        </p:nvPicPr>
        <p:blipFill>
          <a:blip r:embed="rId2"/>
          <a:stretch>
            <a:fillRect/>
          </a:stretch>
        </p:blipFill>
        <p:spPr>
          <a:xfrm>
            <a:off x="6444343" y="1499099"/>
            <a:ext cx="5413828" cy="4647426"/>
          </a:xfrm>
          <a:prstGeom prst="rect">
            <a:avLst/>
          </a:prstGeom>
        </p:spPr>
      </p:pic>
      <p:sp>
        <p:nvSpPr>
          <p:cNvPr id="9" name="TextBox 8"/>
          <p:cNvSpPr txBox="1"/>
          <p:nvPr/>
        </p:nvSpPr>
        <p:spPr>
          <a:xfrm>
            <a:off x="9593943" y="305974"/>
            <a:ext cx="2133600" cy="1193125"/>
          </a:xfrm>
          <a:prstGeom prst="rect">
            <a:avLst/>
          </a:prstGeom>
          <a:solidFill>
            <a:schemeClr val="bg1"/>
          </a:solidFill>
        </p:spPr>
        <p:txBody>
          <a:bodyPr wrap="square" rtlCol="0">
            <a:spAutoFit/>
          </a:bodyPr>
          <a:lstStyle/>
          <a:p>
            <a:endParaRPr lang="vi-VN"/>
          </a:p>
        </p:txBody>
      </p:sp>
      <p:sp>
        <p:nvSpPr>
          <p:cNvPr id="10" name="Slide Number Placeholder 9"/>
          <p:cNvSpPr txBox="1">
            <a:spLocks/>
          </p:cNvSpPr>
          <p:nvPr/>
        </p:nvSpPr>
        <p:spPr>
          <a:xfrm>
            <a:off x="11471498" y="6331191"/>
            <a:ext cx="1884348" cy="604269"/>
          </a:xfrm>
          <a:prstGeom prst="rect">
            <a:avLst/>
          </a:prstGeom>
        </p:spPr>
        <p:txBody>
          <a:bodyPr vert="horz" lIns="91440" tIns="45720" rIns="91440" bIns="45720" rtlCol="0" anchor="t"/>
          <a:lstStyle>
            <a:defPPr>
              <a:defRPr lang="vi-VN"/>
            </a:defPPr>
            <a:lvl1pPr marL="0" algn="l" defTabSz="914400" rtl="0" eaLnBrk="1" latinLnBrk="0" hangingPunct="1">
              <a:defRPr sz="4400" kern="1200" baseline="0">
                <a:solidFill>
                  <a:schemeClr val="tx2">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2900" smtClean="0"/>
              <a:t>10</a:t>
            </a:r>
            <a:endParaRPr lang="vi-VN" sz="2900"/>
          </a:p>
        </p:txBody>
      </p:sp>
    </p:spTree>
    <p:extLst>
      <p:ext uri="{BB962C8B-B14F-4D97-AF65-F5344CB8AC3E}">
        <p14:creationId xmlns:p14="http://schemas.microsoft.com/office/powerpoint/2010/main" val="35356848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323642517"/>
              </p:ext>
            </p:extLst>
          </p:nvPr>
        </p:nvGraphicFramePr>
        <p:xfrm>
          <a:off x="1756227" y="1"/>
          <a:ext cx="10116459"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an 7"/>
          <p:cNvSpPr/>
          <p:nvPr/>
        </p:nvSpPr>
        <p:spPr>
          <a:xfrm>
            <a:off x="217714" y="1070429"/>
            <a:ext cx="1669143" cy="4717143"/>
          </a:xfrm>
          <a:prstGeom prst="can">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sz="3200" b="1" smtClean="0">
                <a:solidFill>
                  <a:srgbClr val="FF0000"/>
                </a:solidFill>
                <a:latin typeface="+mj-lt"/>
              </a:rPr>
              <a:t>d.</a:t>
            </a:r>
          </a:p>
          <a:p>
            <a:pPr algn="ctr"/>
            <a:r>
              <a:rPr lang="vi-VN" sz="3200" b="1" smtClean="0">
                <a:solidFill>
                  <a:srgbClr val="FF0000"/>
                </a:solidFill>
                <a:latin typeface="+mj-lt"/>
              </a:rPr>
              <a:t>Cấu trúc</a:t>
            </a:r>
          </a:p>
          <a:p>
            <a:pPr algn="ctr"/>
            <a:r>
              <a:rPr lang="vi-VN" sz="3200" b="1" smtClean="0">
                <a:solidFill>
                  <a:srgbClr val="FF0000"/>
                </a:solidFill>
                <a:latin typeface="+mj-lt"/>
              </a:rPr>
              <a:t>Ribbon</a:t>
            </a:r>
            <a:endParaRPr lang="vi-VN" sz="3200" b="1">
              <a:solidFill>
                <a:srgbClr val="FF0000"/>
              </a:solidFill>
              <a:latin typeface="+mj-lt"/>
            </a:endParaRPr>
          </a:p>
        </p:txBody>
      </p:sp>
      <p:sp>
        <p:nvSpPr>
          <p:cNvPr id="9" name="TextBox 8"/>
          <p:cNvSpPr txBox="1"/>
          <p:nvPr/>
        </p:nvSpPr>
        <p:spPr>
          <a:xfrm>
            <a:off x="2293257" y="778041"/>
            <a:ext cx="841829" cy="584775"/>
          </a:xfrm>
          <a:prstGeom prst="rect">
            <a:avLst/>
          </a:prstGeom>
          <a:noFill/>
        </p:spPr>
        <p:txBody>
          <a:bodyPr wrap="square" rtlCol="0">
            <a:spAutoFit/>
          </a:bodyPr>
          <a:lstStyle/>
          <a:p>
            <a:r>
              <a:rPr lang="vi-VN" sz="3200" smtClean="0">
                <a:solidFill>
                  <a:srgbClr val="0070C0"/>
                </a:solidFill>
              </a:rPr>
              <a:t>1</a:t>
            </a:r>
            <a:endParaRPr lang="vi-VN" sz="3200">
              <a:solidFill>
                <a:srgbClr val="0070C0"/>
              </a:solidFill>
            </a:endParaRPr>
          </a:p>
        </p:txBody>
      </p:sp>
      <p:sp>
        <p:nvSpPr>
          <p:cNvPr id="11" name="TextBox 10"/>
          <p:cNvSpPr txBox="1"/>
          <p:nvPr/>
        </p:nvSpPr>
        <p:spPr>
          <a:xfrm>
            <a:off x="2931884" y="2351314"/>
            <a:ext cx="986972" cy="584775"/>
          </a:xfrm>
          <a:prstGeom prst="rect">
            <a:avLst/>
          </a:prstGeom>
          <a:noFill/>
        </p:spPr>
        <p:txBody>
          <a:bodyPr wrap="square" rtlCol="0">
            <a:spAutoFit/>
          </a:bodyPr>
          <a:lstStyle/>
          <a:p>
            <a:r>
              <a:rPr lang="vi-VN" sz="3200" smtClean="0">
                <a:solidFill>
                  <a:srgbClr val="0070C0"/>
                </a:solidFill>
              </a:rPr>
              <a:t>2</a:t>
            </a:r>
            <a:endParaRPr lang="vi-VN" sz="3200">
              <a:solidFill>
                <a:srgbClr val="0070C0"/>
              </a:solidFill>
            </a:endParaRPr>
          </a:p>
        </p:txBody>
      </p:sp>
      <p:sp>
        <p:nvSpPr>
          <p:cNvPr id="12" name="TextBox 11"/>
          <p:cNvSpPr txBox="1"/>
          <p:nvPr/>
        </p:nvSpPr>
        <p:spPr>
          <a:xfrm>
            <a:off x="2902856" y="3818021"/>
            <a:ext cx="319316" cy="584775"/>
          </a:xfrm>
          <a:prstGeom prst="rect">
            <a:avLst/>
          </a:prstGeom>
          <a:noFill/>
        </p:spPr>
        <p:txBody>
          <a:bodyPr wrap="square" rtlCol="0">
            <a:spAutoFit/>
          </a:bodyPr>
          <a:lstStyle/>
          <a:p>
            <a:r>
              <a:rPr lang="vi-VN" sz="3200" smtClean="0">
                <a:solidFill>
                  <a:srgbClr val="0070C0"/>
                </a:solidFill>
                <a:latin typeface="+mj-lt"/>
              </a:rPr>
              <a:t>3</a:t>
            </a:r>
            <a:endParaRPr lang="vi-VN" sz="3200">
              <a:solidFill>
                <a:srgbClr val="0070C0"/>
              </a:solidFill>
              <a:latin typeface="+mj-lt"/>
            </a:endParaRPr>
          </a:p>
        </p:txBody>
      </p:sp>
      <p:sp>
        <p:nvSpPr>
          <p:cNvPr id="13" name="TextBox 12"/>
          <p:cNvSpPr txBox="1"/>
          <p:nvPr/>
        </p:nvSpPr>
        <p:spPr>
          <a:xfrm>
            <a:off x="2293257" y="5495184"/>
            <a:ext cx="420914" cy="584775"/>
          </a:xfrm>
          <a:prstGeom prst="rect">
            <a:avLst/>
          </a:prstGeom>
          <a:noFill/>
        </p:spPr>
        <p:txBody>
          <a:bodyPr wrap="square" rtlCol="0">
            <a:spAutoFit/>
          </a:bodyPr>
          <a:lstStyle/>
          <a:p>
            <a:r>
              <a:rPr lang="vi-VN" sz="3200" smtClean="0">
                <a:solidFill>
                  <a:srgbClr val="0070C0"/>
                </a:solidFill>
              </a:rPr>
              <a:t>4</a:t>
            </a:r>
            <a:endParaRPr lang="vi-VN" sz="3200">
              <a:solidFill>
                <a:srgbClr val="0070C0"/>
              </a:solidFill>
            </a:endParaRPr>
          </a:p>
        </p:txBody>
      </p:sp>
    </p:spTree>
    <p:extLst>
      <p:ext uri="{BB962C8B-B14F-4D97-AF65-F5344CB8AC3E}">
        <p14:creationId xmlns:p14="http://schemas.microsoft.com/office/powerpoint/2010/main" val="105456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8"/>
                                        </p:tgtEl>
                                        <p:attrNameLst>
                                          <p:attrName>ppt_x</p:attrName>
                                          <p:attrName>ppt_y</p:attrName>
                                        </p:attrNameLst>
                                      </p:cBhvr>
                                    </p:animMotion>
                                    <p:animRot by="1500000">
                                      <p:cBhvr>
                                        <p:cTn id="7" dur="125" fill="hold">
                                          <p:stCondLst>
                                            <p:cond delay="0"/>
                                          </p:stCondLst>
                                        </p:cTn>
                                        <p:tgtEl>
                                          <p:spTgt spid="8"/>
                                        </p:tgtEl>
                                        <p:attrNameLst>
                                          <p:attrName>r</p:attrName>
                                        </p:attrNameLst>
                                      </p:cBhvr>
                                    </p:animRot>
                                    <p:animRot by="-1500000">
                                      <p:cBhvr>
                                        <p:cTn id="8" dur="125" fill="hold">
                                          <p:stCondLst>
                                            <p:cond delay="125"/>
                                          </p:stCondLst>
                                        </p:cTn>
                                        <p:tgtEl>
                                          <p:spTgt spid="8"/>
                                        </p:tgtEl>
                                        <p:attrNameLst>
                                          <p:attrName>r</p:attrName>
                                        </p:attrNameLst>
                                      </p:cBhvr>
                                    </p:animRot>
                                    <p:animRot by="-1500000">
                                      <p:cBhvr>
                                        <p:cTn id="9" dur="125" fill="hold">
                                          <p:stCondLst>
                                            <p:cond delay="250"/>
                                          </p:stCondLst>
                                        </p:cTn>
                                        <p:tgtEl>
                                          <p:spTgt spid="8"/>
                                        </p:tgtEl>
                                        <p:attrNameLst>
                                          <p:attrName>r</p:attrName>
                                        </p:attrNameLst>
                                      </p:cBhvr>
                                    </p:animRot>
                                    <p:animRot by="1500000">
                                      <p:cBhvr>
                                        <p:cTn id="10" dur="125" fill="hold">
                                          <p:stCondLst>
                                            <p:cond delay="375"/>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02984" y="1657899"/>
            <a:ext cx="4158190" cy="692497"/>
          </a:xfrm>
          <a:prstGeom prst="rect">
            <a:avLst/>
          </a:prstGeom>
        </p:spPr>
        <p:txBody>
          <a:bodyPr wrap="none">
            <a:spAutoFit/>
          </a:bodyPr>
          <a:lstStyle/>
          <a:p>
            <a:r>
              <a:rPr lang="vi-VN" sz="3900" b="1" smtClean="0">
                <a:solidFill>
                  <a:srgbClr val="0070C0"/>
                </a:solidFill>
                <a:latin typeface="+mj-lt"/>
              </a:rPr>
              <a:t>e. Các </a:t>
            </a:r>
            <a:r>
              <a:rPr lang="vi-VN" sz="3900" b="1">
                <a:solidFill>
                  <a:srgbClr val="0070C0"/>
                </a:solidFill>
                <a:latin typeface="+mj-lt"/>
              </a:rPr>
              <a:t>API Ribbon</a:t>
            </a:r>
            <a:endParaRPr lang="vi-VN" sz="3900" b="1" i="0">
              <a:solidFill>
                <a:srgbClr val="0070C0"/>
              </a:solidFill>
              <a:effectLst/>
              <a:latin typeface="+mj-lt"/>
            </a:endParaRPr>
          </a:p>
        </p:txBody>
      </p:sp>
      <p:sp>
        <p:nvSpPr>
          <p:cNvPr id="2" name="TextBox 1"/>
          <p:cNvSpPr txBox="1"/>
          <p:nvPr/>
        </p:nvSpPr>
        <p:spPr>
          <a:xfrm flipH="1">
            <a:off x="8633012" y="92949"/>
            <a:ext cx="3337315" cy="6584942"/>
          </a:xfrm>
          <a:prstGeom prst="rect">
            <a:avLst/>
          </a:prstGeom>
          <a:solidFill>
            <a:schemeClr val="bg1"/>
          </a:solidFill>
        </p:spPr>
        <p:txBody>
          <a:bodyPr wrap="square" rtlCol="0">
            <a:spAutoFit/>
          </a:bodyPr>
          <a:lstStyle/>
          <a:p>
            <a:endParaRPr lang="vi-VN"/>
          </a:p>
        </p:txBody>
      </p:sp>
      <p:sp>
        <p:nvSpPr>
          <p:cNvPr id="7" name="TextBox 6"/>
          <p:cNvSpPr txBox="1"/>
          <p:nvPr/>
        </p:nvSpPr>
        <p:spPr>
          <a:xfrm>
            <a:off x="1937521" y="2738078"/>
            <a:ext cx="8405937" cy="1523494"/>
          </a:xfrm>
          <a:prstGeom prst="rect">
            <a:avLst/>
          </a:prstGeom>
          <a:noFill/>
        </p:spPr>
        <p:txBody>
          <a:bodyPr wrap="square" rtlCol="0">
            <a:spAutoFit/>
          </a:bodyPr>
          <a:lstStyle/>
          <a:p>
            <a:r>
              <a:rPr lang="vi-VN" sz="3100" smtClean="0">
                <a:latin typeface="+mj-lt"/>
              </a:rPr>
              <a:t>    Một </a:t>
            </a:r>
            <a:r>
              <a:rPr lang="vi-VN" sz="3100">
                <a:latin typeface="+mj-lt"/>
              </a:rPr>
              <a:t>tập hợp các giao diện COM thực hiện bởi các khuôn khổ Ribbon để thực hiện dịch vụ giao diện người </a:t>
            </a:r>
            <a:r>
              <a:rPr lang="vi-VN" sz="3100" smtClean="0">
                <a:latin typeface="+mj-lt"/>
              </a:rPr>
              <a:t>dùng:</a:t>
            </a:r>
            <a:endParaRPr lang="vi-VN" sz="3100">
              <a:latin typeface="+mj-lt"/>
            </a:endParaRPr>
          </a:p>
        </p:txBody>
      </p:sp>
      <p:pic>
        <p:nvPicPr>
          <p:cNvPr id="8" name="Picture 16" descr="W:\temp\ling\ppt\new_layout\arrow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249" y="582830"/>
            <a:ext cx="9340996"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txBox="1">
            <a:spLocks noChangeArrowheads="1"/>
          </p:cNvSpPr>
          <p:nvPr/>
        </p:nvSpPr>
        <p:spPr bwMode="auto">
          <a:xfrm>
            <a:off x="2654891" y="600089"/>
            <a:ext cx="8607289" cy="550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4300" b="1" smtClean="0">
                <a:solidFill>
                  <a:srgbClr val="FF0000"/>
                </a:solidFill>
                <a:latin typeface="Tahoma" panose="020B0604030504040204" pitchFamily="34" charset="0"/>
                <a:ea typeface="PMingLiU" panose="02020500000000000000" pitchFamily="18" charset="-120"/>
              </a:rPr>
              <a:t>Giới thiệu Ribbon </a:t>
            </a:r>
            <a:r>
              <a:rPr lang="en-US" altLang="en-US" sz="4300" b="1" smtClean="0">
                <a:solidFill>
                  <a:srgbClr val="FF0000"/>
                </a:solidFill>
                <a:latin typeface="Tahoma" panose="020B0604030504040204" pitchFamily="34" charset="0"/>
                <a:ea typeface="PMingLiU" panose="02020500000000000000" pitchFamily="18" charset="-120"/>
              </a:rPr>
              <a:t>Framwork </a:t>
            </a:r>
            <a:endParaRPr lang="en-US" altLang="en-US" sz="4300" b="1">
              <a:solidFill>
                <a:srgbClr val="FF0000"/>
              </a:solidFill>
              <a:latin typeface="Tahoma" panose="020B0604030504040204" pitchFamily="34" charset="0"/>
              <a:ea typeface="PMingLiU" panose="02020500000000000000" pitchFamily="18" charset="-120"/>
            </a:endParaRPr>
          </a:p>
        </p:txBody>
      </p:sp>
      <p:pic>
        <p:nvPicPr>
          <p:cNvPr id="10" name="Picture 9" descr="cir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416" y="413406"/>
            <a:ext cx="1048210" cy="92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1702984" y="508645"/>
            <a:ext cx="340814" cy="1308050"/>
          </a:xfrm>
          <a:prstGeom prst="rect">
            <a:avLst/>
          </a:prstGeom>
          <a:noFill/>
        </p:spPr>
        <p:txBody>
          <a:bodyPr wrap="square" rtlCol="0">
            <a:spAutoFit/>
          </a:bodyPr>
          <a:lstStyle/>
          <a:p>
            <a:r>
              <a:rPr lang="en-US" altLang="en-US" sz="4300" b="1">
                <a:solidFill>
                  <a:schemeClr val="bg1"/>
                </a:solidFill>
                <a:ea typeface="PMingLiU" panose="02020500000000000000" pitchFamily="18" charset="-120"/>
              </a:rPr>
              <a:t>1</a:t>
            </a:r>
            <a:r>
              <a:rPr lang="en-US" altLang="en-US" b="1">
                <a:solidFill>
                  <a:schemeClr val="bg1"/>
                </a:solidFill>
                <a:ea typeface="PMingLiU" panose="02020500000000000000" pitchFamily="18" charset="-120"/>
              </a:rPr>
              <a:t>.</a:t>
            </a:r>
            <a:endParaRPr lang="en-GB" altLang="en-US">
              <a:solidFill>
                <a:schemeClr val="bg1"/>
              </a:solidFill>
            </a:endParaRPr>
          </a:p>
          <a:p>
            <a:endParaRPr lang="vi-VN"/>
          </a:p>
        </p:txBody>
      </p:sp>
      <p:sp>
        <p:nvSpPr>
          <p:cNvPr id="12" name="Slide Number Placeholder 9"/>
          <p:cNvSpPr txBox="1">
            <a:spLocks/>
          </p:cNvSpPr>
          <p:nvPr/>
        </p:nvSpPr>
        <p:spPr>
          <a:xfrm>
            <a:off x="11427718" y="6113688"/>
            <a:ext cx="1884348" cy="604269"/>
          </a:xfrm>
          <a:prstGeom prst="rect">
            <a:avLst/>
          </a:prstGeom>
        </p:spPr>
        <p:txBody>
          <a:bodyPr vert="horz" lIns="91440" tIns="45720" rIns="91440" bIns="45720" rtlCol="0" anchor="t"/>
          <a:lstStyle>
            <a:defPPr>
              <a:defRPr lang="vi-VN"/>
            </a:defPPr>
            <a:lvl1pPr marL="0" algn="l" defTabSz="914400" rtl="0" eaLnBrk="1" latinLnBrk="0" hangingPunct="1">
              <a:defRPr sz="4400" kern="1200" baseline="0">
                <a:solidFill>
                  <a:schemeClr val="tx2">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mtClean="0"/>
              <a:t>12</a:t>
            </a:r>
            <a:endParaRPr lang="vi-VN"/>
          </a:p>
        </p:txBody>
      </p:sp>
    </p:spTree>
    <p:extLst>
      <p:ext uri="{BB962C8B-B14F-4D97-AF65-F5344CB8AC3E}">
        <p14:creationId xmlns:p14="http://schemas.microsoft.com/office/powerpoint/2010/main" val="1558163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4" name="Text Placeholder 3"/>
          <p:cNvSpPr>
            <a:spLocks noGrp="1"/>
          </p:cNvSpPr>
          <p:nvPr>
            <p:ph type="body" sz="half" idx="2"/>
          </p:nvPr>
        </p:nvSpPr>
        <p:spPr/>
        <p:txBody>
          <a:bodyPr/>
          <a:lstStyle/>
          <a:p>
            <a:endParaRPr lang="vi-VN"/>
          </a:p>
        </p:txBody>
      </p:sp>
      <p:pic>
        <p:nvPicPr>
          <p:cNvPr id="5" name="Content Placeholder 4"/>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222863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4457" y="1022421"/>
            <a:ext cx="11567885" cy="892552"/>
          </a:xfrm>
          <a:prstGeom prst="rect">
            <a:avLst/>
          </a:prstGeom>
        </p:spPr>
        <p:txBody>
          <a:bodyPr wrap="square">
            <a:spAutoFit/>
          </a:bodyPr>
          <a:lstStyle/>
          <a:p>
            <a:r>
              <a:rPr lang="vi-VN" sz="2400" smtClean="0">
                <a:solidFill>
                  <a:srgbClr val="454545"/>
                </a:solidFill>
                <a:latin typeface="+mj-lt"/>
              </a:rPr>
              <a:t>    </a:t>
            </a:r>
            <a:r>
              <a:rPr lang="vi-VN" sz="2600" smtClean="0">
                <a:solidFill>
                  <a:schemeClr val="tx2"/>
                </a:solidFill>
                <a:latin typeface="+mj-lt"/>
              </a:rPr>
              <a:t>Một </a:t>
            </a:r>
            <a:r>
              <a:rPr lang="vi-VN" sz="2600">
                <a:solidFill>
                  <a:schemeClr val="tx2"/>
                </a:solidFill>
                <a:latin typeface="+mj-lt"/>
              </a:rPr>
              <a:t>tập hợp các giao diện COM thực hiện bởi các ứng dụng máy chủ Ribbon rằng khuôn khổ các cuộc gọi trong ứng phó với những thay đổi giao diện người dùng.</a:t>
            </a:r>
          </a:p>
        </p:txBody>
      </p:sp>
      <p:pic>
        <p:nvPicPr>
          <p:cNvPr id="6" name="Picture 5"/>
          <p:cNvPicPr>
            <a:picLocks noChangeAspect="1"/>
          </p:cNvPicPr>
          <p:nvPr/>
        </p:nvPicPr>
        <p:blipFill>
          <a:blip r:embed="rId2"/>
          <a:stretch>
            <a:fillRect/>
          </a:stretch>
        </p:blipFill>
        <p:spPr>
          <a:xfrm>
            <a:off x="1" y="2151948"/>
            <a:ext cx="12191999" cy="3339874"/>
          </a:xfrm>
          <a:prstGeom prst="rect">
            <a:avLst/>
          </a:prstGeom>
        </p:spPr>
      </p:pic>
      <p:sp>
        <p:nvSpPr>
          <p:cNvPr id="7" name="Rectangle 6"/>
          <p:cNvSpPr/>
          <p:nvPr/>
        </p:nvSpPr>
        <p:spPr>
          <a:xfrm>
            <a:off x="337651" y="92949"/>
            <a:ext cx="4158190" cy="692497"/>
          </a:xfrm>
          <a:prstGeom prst="rect">
            <a:avLst/>
          </a:prstGeom>
        </p:spPr>
        <p:txBody>
          <a:bodyPr wrap="none">
            <a:spAutoFit/>
          </a:bodyPr>
          <a:lstStyle/>
          <a:p>
            <a:r>
              <a:rPr lang="vi-VN" sz="3900" b="1" smtClean="0">
                <a:solidFill>
                  <a:srgbClr val="0070C0"/>
                </a:solidFill>
                <a:latin typeface="+mj-lt"/>
              </a:rPr>
              <a:t>e. Các </a:t>
            </a:r>
            <a:r>
              <a:rPr lang="vi-VN" sz="3900" b="1">
                <a:solidFill>
                  <a:srgbClr val="0070C0"/>
                </a:solidFill>
                <a:latin typeface="+mj-lt"/>
              </a:rPr>
              <a:t>API Ribbon</a:t>
            </a:r>
            <a:endParaRPr lang="vi-VN" sz="3900" b="1" i="0">
              <a:solidFill>
                <a:srgbClr val="0070C0"/>
              </a:solidFill>
              <a:effectLst/>
              <a:latin typeface="+mj-lt"/>
            </a:endParaRPr>
          </a:p>
        </p:txBody>
      </p:sp>
      <p:sp>
        <p:nvSpPr>
          <p:cNvPr id="4" name="Slide Number Placeholder 3"/>
          <p:cNvSpPr>
            <a:spLocks noGrp="1"/>
          </p:cNvSpPr>
          <p:nvPr>
            <p:ph type="sldNum" sz="quarter" idx="12"/>
          </p:nvPr>
        </p:nvSpPr>
        <p:spPr>
          <a:xfrm>
            <a:off x="11247397" y="6150949"/>
            <a:ext cx="3227715" cy="816481"/>
          </a:xfrm>
        </p:spPr>
        <p:txBody>
          <a:bodyPr/>
          <a:lstStyle/>
          <a:p>
            <a:fld id="{77B9C0D2-3F63-4BAE-A372-13726CFC8712}" type="slidenum">
              <a:rPr lang="vi-VN" smtClean="0"/>
              <a:t>14</a:t>
            </a:fld>
            <a:endParaRPr lang="vi-VN"/>
          </a:p>
        </p:txBody>
      </p:sp>
    </p:spTree>
    <p:extLst>
      <p:ext uri="{BB962C8B-B14F-4D97-AF65-F5344CB8AC3E}">
        <p14:creationId xmlns:p14="http://schemas.microsoft.com/office/powerpoint/2010/main" val="3200829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25570" t="16815" r="32821" b="36955"/>
          <a:stretch/>
        </p:blipFill>
        <p:spPr>
          <a:xfrm>
            <a:off x="914400" y="1945729"/>
            <a:ext cx="10929257" cy="4730841"/>
          </a:xfrm>
          <a:prstGeom prst="rect">
            <a:avLst/>
          </a:prstGeom>
        </p:spPr>
      </p:pic>
      <p:sp>
        <p:nvSpPr>
          <p:cNvPr id="8" name="Rectangle 7"/>
          <p:cNvSpPr/>
          <p:nvPr/>
        </p:nvSpPr>
        <p:spPr>
          <a:xfrm>
            <a:off x="337651" y="92949"/>
            <a:ext cx="4158190" cy="692497"/>
          </a:xfrm>
          <a:prstGeom prst="rect">
            <a:avLst/>
          </a:prstGeom>
        </p:spPr>
        <p:txBody>
          <a:bodyPr wrap="none">
            <a:spAutoFit/>
          </a:bodyPr>
          <a:lstStyle/>
          <a:p>
            <a:r>
              <a:rPr lang="vi-VN" sz="3900" b="1" smtClean="0">
                <a:solidFill>
                  <a:srgbClr val="0070C0"/>
                </a:solidFill>
                <a:latin typeface="+mj-lt"/>
              </a:rPr>
              <a:t>e. Các </a:t>
            </a:r>
            <a:r>
              <a:rPr lang="vi-VN" sz="3900" b="1">
                <a:solidFill>
                  <a:srgbClr val="0070C0"/>
                </a:solidFill>
                <a:latin typeface="+mj-lt"/>
              </a:rPr>
              <a:t>API Ribbon</a:t>
            </a:r>
            <a:endParaRPr lang="vi-VN" sz="3900" b="1" i="0">
              <a:solidFill>
                <a:srgbClr val="0070C0"/>
              </a:solidFill>
              <a:effectLst/>
              <a:latin typeface="+mj-lt"/>
            </a:endParaRPr>
          </a:p>
        </p:txBody>
      </p:sp>
      <p:sp>
        <p:nvSpPr>
          <p:cNvPr id="2" name="TextBox 1"/>
          <p:cNvSpPr txBox="1"/>
          <p:nvPr/>
        </p:nvSpPr>
        <p:spPr>
          <a:xfrm>
            <a:off x="9588137" y="0"/>
            <a:ext cx="2255520" cy="1945729"/>
          </a:xfrm>
          <a:prstGeom prst="rect">
            <a:avLst/>
          </a:prstGeom>
          <a:solidFill>
            <a:schemeClr val="bg1"/>
          </a:solidFill>
        </p:spPr>
        <p:txBody>
          <a:bodyPr wrap="square" rtlCol="0">
            <a:spAutoFit/>
          </a:bodyPr>
          <a:lstStyle/>
          <a:p>
            <a:endParaRPr lang="vi-VN"/>
          </a:p>
        </p:txBody>
      </p:sp>
      <p:sp>
        <p:nvSpPr>
          <p:cNvPr id="4" name="Text Placeholder 3"/>
          <p:cNvSpPr>
            <a:spLocks noGrp="1"/>
          </p:cNvSpPr>
          <p:nvPr>
            <p:ph type="body" sz="half" idx="2"/>
          </p:nvPr>
        </p:nvSpPr>
        <p:spPr>
          <a:xfrm>
            <a:off x="653143" y="926191"/>
            <a:ext cx="10672354" cy="2872197"/>
          </a:xfrm>
        </p:spPr>
        <p:txBody>
          <a:bodyPr>
            <a:normAutofit/>
          </a:bodyPr>
          <a:lstStyle/>
          <a:p>
            <a:r>
              <a:rPr lang="vi-VN" sz="2800" smtClean="0">
                <a:latin typeface="+mj-lt"/>
              </a:rPr>
              <a:t>    </a:t>
            </a:r>
            <a:r>
              <a:rPr lang="vi-VN" sz="2800" smtClean="0">
                <a:solidFill>
                  <a:schemeClr val="tx2"/>
                </a:solidFill>
                <a:latin typeface="+mj-lt"/>
              </a:rPr>
              <a:t>Một </a:t>
            </a:r>
            <a:r>
              <a:rPr lang="vi-VN" sz="2800">
                <a:solidFill>
                  <a:schemeClr val="tx2"/>
                </a:solidFill>
                <a:latin typeface="+mj-lt"/>
              </a:rPr>
              <a:t>tập hợp các phím tài sản đó xác định được các giao diện người dùng tính ứng dụng có kiểm soát chương trình </a:t>
            </a:r>
            <a:r>
              <a:rPr lang="vi-VN" sz="2800" smtClean="0">
                <a:solidFill>
                  <a:schemeClr val="tx2"/>
                </a:solidFill>
                <a:latin typeface="+mj-lt"/>
              </a:rPr>
              <a:t>trên.</a:t>
            </a:r>
            <a:endParaRPr lang="vi-VN" sz="2800">
              <a:solidFill>
                <a:schemeClr val="tx2"/>
              </a:solidFill>
              <a:latin typeface="+mj-lt"/>
            </a:endParaRPr>
          </a:p>
        </p:txBody>
      </p:sp>
    </p:spTree>
    <p:extLst>
      <p:ext uri="{BB962C8B-B14F-4D97-AF65-F5344CB8AC3E}">
        <p14:creationId xmlns:p14="http://schemas.microsoft.com/office/powerpoint/2010/main" val="243083565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14" y="348343"/>
            <a:ext cx="3817257" cy="1292662"/>
          </a:xfrm>
          <a:prstGeom prst="rect">
            <a:avLst/>
          </a:prstGeom>
          <a:noFill/>
        </p:spPr>
        <p:txBody>
          <a:bodyPr wrap="square" rtlCol="0">
            <a:spAutoFit/>
          </a:bodyPr>
          <a:lstStyle/>
          <a:p>
            <a:r>
              <a:rPr lang="vi-VN" sz="3900" b="1" u="sng" smtClean="0">
                <a:solidFill>
                  <a:srgbClr val="FF0000"/>
                </a:solidFill>
                <a:latin typeface="+mj-lt"/>
              </a:rPr>
              <a:t>Ghi chú:</a:t>
            </a:r>
          </a:p>
          <a:p>
            <a:endParaRPr lang="vi-VN" sz="3900" b="1">
              <a:solidFill>
                <a:srgbClr val="FF0000"/>
              </a:solidFill>
              <a:latin typeface="+mj-lt"/>
            </a:endParaRPr>
          </a:p>
        </p:txBody>
      </p:sp>
      <p:sp>
        <p:nvSpPr>
          <p:cNvPr id="7" name="TextBox 6"/>
          <p:cNvSpPr txBox="1"/>
          <p:nvPr/>
        </p:nvSpPr>
        <p:spPr>
          <a:xfrm>
            <a:off x="9056915" y="232229"/>
            <a:ext cx="2859314" cy="6858000"/>
          </a:xfrm>
          <a:prstGeom prst="rect">
            <a:avLst/>
          </a:prstGeom>
          <a:solidFill>
            <a:schemeClr val="bg1"/>
          </a:solidFill>
        </p:spPr>
        <p:txBody>
          <a:bodyPr wrap="square" rtlCol="0">
            <a:spAutoFit/>
          </a:bodyPr>
          <a:lstStyle/>
          <a:p>
            <a:endParaRPr lang="vi-VN"/>
          </a:p>
        </p:txBody>
      </p:sp>
      <p:sp>
        <p:nvSpPr>
          <p:cNvPr id="5" name="TextBox 4"/>
          <p:cNvSpPr txBox="1"/>
          <p:nvPr/>
        </p:nvSpPr>
        <p:spPr>
          <a:xfrm>
            <a:off x="478970" y="1422401"/>
            <a:ext cx="11292115" cy="4801314"/>
          </a:xfrm>
          <a:prstGeom prst="rect">
            <a:avLst/>
          </a:prstGeom>
          <a:solidFill>
            <a:schemeClr val="bg1"/>
          </a:solidFill>
        </p:spPr>
        <p:txBody>
          <a:bodyPr wrap="square" rtlCol="0">
            <a:spAutoFit/>
          </a:bodyPr>
          <a:lstStyle/>
          <a:p>
            <a:pPr marL="457200" indent="-457200">
              <a:buFont typeface="Wingdings" panose="05000000000000000000" pitchFamily="2" charset="2"/>
              <a:buChar char="Ø"/>
            </a:pPr>
            <a:r>
              <a:rPr lang="vi-VN" sz="3200" smtClean="0">
                <a:latin typeface="+mj-lt"/>
              </a:rPr>
              <a:t>    Component </a:t>
            </a:r>
            <a:r>
              <a:rPr lang="vi-VN" sz="3200">
                <a:latin typeface="+mj-lt"/>
              </a:rPr>
              <a:t>Object Model (</a:t>
            </a:r>
            <a:r>
              <a:rPr lang="vi-VN" sz="3200" b="1">
                <a:latin typeface="+mj-lt"/>
              </a:rPr>
              <a:t>COM</a:t>
            </a:r>
            <a:r>
              <a:rPr lang="vi-VN" sz="3200" smtClean="0">
                <a:latin typeface="+mj-lt"/>
              </a:rPr>
              <a:t>): là</a:t>
            </a:r>
            <a:r>
              <a:rPr lang="vi-VN" sz="3200">
                <a:latin typeface="+mj-lt"/>
              </a:rPr>
              <a:t> một khái niệm rất trừu </a:t>
            </a:r>
            <a:r>
              <a:rPr lang="vi-VN" sz="3200" smtClean="0">
                <a:latin typeface="+mj-lt"/>
              </a:rPr>
              <a:t>tượng. </a:t>
            </a:r>
            <a:r>
              <a:rPr lang="vi-VN" sz="3200">
                <a:latin typeface="+mj-lt"/>
              </a:rPr>
              <a:t>Khi chúng ta viết một </a:t>
            </a:r>
            <a:r>
              <a:rPr lang="vi-VN" sz="3200" smtClean="0">
                <a:latin typeface="+mj-lt"/>
              </a:rPr>
              <a:t>DLL </a:t>
            </a:r>
            <a:r>
              <a:rPr lang="vi-VN" sz="3200">
                <a:latin typeface="+mj-lt"/>
              </a:rPr>
              <a:t>hay một OCX trong </a:t>
            </a:r>
            <a:r>
              <a:rPr lang="vi-VN" sz="3200" smtClean="0">
                <a:latin typeface="+mj-lt"/>
              </a:rPr>
              <a:t>văn bản</a:t>
            </a:r>
            <a:r>
              <a:rPr lang="vi-VN" sz="3200">
                <a:latin typeface="+mj-lt"/>
              </a:rPr>
              <a:t> </a:t>
            </a:r>
            <a:r>
              <a:rPr lang="vi-VN" sz="3200" smtClean="0">
                <a:latin typeface="+mj-lt"/>
              </a:rPr>
              <a:t>là</a:t>
            </a:r>
            <a:r>
              <a:rPr lang="vi-VN" sz="3200">
                <a:latin typeface="+mj-lt"/>
              </a:rPr>
              <a:t> chúng ta đã làm một COM-object </a:t>
            </a:r>
            <a:r>
              <a:rPr lang="vi-VN" sz="3200" smtClean="0">
                <a:latin typeface="+mj-lt"/>
              </a:rPr>
              <a:t>đó.</a:t>
            </a:r>
          </a:p>
          <a:p>
            <a:endParaRPr lang="vi-VN" smtClean="0">
              <a:latin typeface="+mj-lt"/>
            </a:endParaRPr>
          </a:p>
          <a:p>
            <a:pPr marL="457200" indent="-457200">
              <a:buFont typeface="Wingdings" panose="05000000000000000000" pitchFamily="2" charset="2"/>
              <a:buChar char="Ø"/>
            </a:pPr>
            <a:r>
              <a:rPr lang="vi-VN" sz="3200" b="1" smtClean="0">
                <a:latin typeface="+mj-lt"/>
              </a:rPr>
              <a:t>     API </a:t>
            </a:r>
            <a:r>
              <a:rPr lang="vi-VN" sz="3200">
                <a:latin typeface="+mj-lt"/>
              </a:rPr>
              <a:t>là viết tắt của Application Programming Interface (giao diện lập trình ứng dụng). Nó là 1 giao tiếp phần mềm được dùng bởi các ứng dụng khác nhau. Cũng giống như bàn phím là một thiết bị giao tiếp giữa </a:t>
            </a:r>
            <a:r>
              <a:rPr lang="vi-VN" sz="3200" smtClean="0">
                <a:latin typeface="+mj-lt"/>
              </a:rPr>
              <a:t>người </a:t>
            </a:r>
            <a:r>
              <a:rPr lang="vi-VN" sz="3200">
                <a:latin typeface="+mj-lt"/>
              </a:rPr>
              <a:t>dùng và máy tính, API là 1 giao tiếp phần </a:t>
            </a:r>
            <a:r>
              <a:rPr lang="vi-VN" sz="3200" smtClean="0">
                <a:latin typeface="+mj-lt"/>
              </a:rPr>
              <a:t>mềm </a:t>
            </a:r>
            <a:r>
              <a:rPr lang="vi-VN" sz="3200">
                <a:latin typeface="+mj-lt"/>
              </a:rPr>
              <a:t>chẳng hạn như giữa chương trình và hệ điều hành (HĐH).</a:t>
            </a:r>
          </a:p>
        </p:txBody>
      </p:sp>
      <p:sp>
        <p:nvSpPr>
          <p:cNvPr id="4" name="Slide Number Placeholder 3"/>
          <p:cNvSpPr>
            <a:spLocks noGrp="1"/>
          </p:cNvSpPr>
          <p:nvPr>
            <p:ph type="sldNum" sz="quarter" idx="12"/>
          </p:nvPr>
        </p:nvSpPr>
        <p:spPr>
          <a:xfrm>
            <a:off x="11358233" y="6055374"/>
            <a:ext cx="3227715" cy="816481"/>
          </a:xfrm>
        </p:spPr>
        <p:txBody>
          <a:bodyPr/>
          <a:lstStyle/>
          <a:p>
            <a:fld id="{77B9C0D2-3F63-4BAE-A372-13726CFC8712}" type="slidenum">
              <a:rPr lang="vi-VN" smtClean="0"/>
              <a:t>16</a:t>
            </a:fld>
            <a:endParaRPr lang="vi-VN"/>
          </a:p>
        </p:txBody>
      </p:sp>
    </p:spTree>
    <p:extLst>
      <p:ext uri="{BB962C8B-B14F-4D97-AF65-F5344CB8AC3E}">
        <p14:creationId xmlns:p14="http://schemas.microsoft.com/office/powerpoint/2010/main" val="5608580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 calcmode="lin" valueType="num">
                                      <p:cBhvr additive="base">
                                        <p:cTn id="14"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257"/>
            <a:ext cx="129857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8575" y="33338"/>
            <a:ext cx="1371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cir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045" y="2174847"/>
            <a:ext cx="1048210" cy="8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2586243" y="2259468"/>
            <a:ext cx="525289" cy="1310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r>
              <a:rPr lang="en-US" altLang="en-US" sz="4000" b="1">
                <a:solidFill>
                  <a:schemeClr val="bg1"/>
                </a:solidFill>
                <a:ea typeface="PMingLiU" panose="02020500000000000000" pitchFamily="18" charset="-120"/>
              </a:rPr>
              <a:t>2</a:t>
            </a:r>
            <a:r>
              <a:rPr lang="en-US" altLang="en-US" sz="4000" b="1" smtClean="0">
                <a:solidFill>
                  <a:schemeClr val="bg1"/>
                </a:solidFill>
                <a:ea typeface="PMingLiU" panose="02020500000000000000" pitchFamily="18" charset="-120"/>
              </a:rPr>
              <a:t>.</a:t>
            </a:r>
            <a:endParaRPr lang="en-GB" altLang="en-US" sz="4000">
              <a:solidFill>
                <a:schemeClr val="bg1"/>
              </a:solidFill>
            </a:endParaRPr>
          </a:p>
        </p:txBody>
      </p:sp>
      <p:pic>
        <p:nvPicPr>
          <p:cNvPr id="9" name="Picture 16" descr="W:\temp\ling\ppt\new_layout\arrow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0255" y="2174847"/>
            <a:ext cx="7562417" cy="772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txBox="1">
            <a:spLocks noChangeArrowheads="1"/>
          </p:cNvSpPr>
          <p:nvPr/>
        </p:nvSpPr>
        <p:spPr bwMode="auto">
          <a:xfrm>
            <a:off x="3886259" y="2361373"/>
            <a:ext cx="6705424"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lvl="1" eaLnBrk="1" hangingPunct="1">
              <a:spcBef>
                <a:spcPct val="0"/>
              </a:spcBef>
              <a:buFontTx/>
              <a:buNone/>
            </a:pPr>
            <a:r>
              <a:rPr lang="en-US" altLang="en-US" sz="4600" b="1" smtClean="0">
                <a:solidFill>
                  <a:srgbClr val="FF0000"/>
                </a:solidFill>
                <a:latin typeface="Tahoma" panose="020B0604030504040204" pitchFamily="34" charset="0"/>
                <a:ea typeface="PMingLiU" panose="02020500000000000000" pitchFamily="18" charset="-120"/>
              </a:rPr>
              <a:t>MỘT SỐ ỨNG DỤNG</a:t>
            </a:r>
            <a:endParaRPr lang="en-US" altLang="en-US" sz="4600" b="1">
              <a:solidFill>
                <a:srgbClr val="FF0000"/>
              </a:solidFill>
              <a:latin typeface="Tahoma" panose="020B0604030504040204" pitchFamily="34" charset="0"/>
              <a:ea typeface="PMingLiU" panose="02020500000000000000" pitchFamily="18" charset="-120"/>
            </a:endParaRPr>
          </a:p>
        </p:txBody>
      </p:sp>
      <p:sp>
        <p:nvSpPr>
          <p:cNvPr id="4" name="Slide Number Placeholder 3"/>
          <p:cNvSpPr>
            <a:spLocks noGrp="1"/>
          </p:cNvSpPr>
          <p:nvPr>
            <p:ph type="sldNum" sz="quarter" idx="12"/>
          </p:nvPr>
        </p:nvSpPr>
        <p:spPr>
          <a:xfrm>
            <a:off x="10307652" y="6253731"/>
            <a:ext cx="1884348" cy="604269"/>
          </a:xfrm>
        </p:spPr>
        <p:txBody>
          <a:bodyPr/>
          <a:lstStyle/>
          <a:p>
            <a:fld id="{77B9C0D2-3F63-4BAE-A372-13726CFC8712}" type="slidenum">
              <a:rPr lang="vi-VN" smtClean="0"/>
              <a:t>17</a:t>
            </a:fld>
            <a:endParaRPr lang="vi-VN"/>
          </a:p>
        </p:txBody>
      </p:sp>
    </p:spTree>
    <p:extLst>
      <p:ext uri="{BB962C8B-B14F-4D97-AF65-F5344CB8AC3E}">
        <p14:creationId xmlns:p14="http://schemas.microsoft.com/office/powerpoint/2010/main" val="258132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0638"/>
            <a:ext cx="129857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8575" y="33338"/>
            <a:ext cx="1371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91440" y="0"/>
            <a:ext cx="12283440" cy="6858000"/>
          </a:xfrm>
          <a:prstGeom prst="rect">
            <a:avLst/>
          </a:prstGeom>
        </p:spPr>
      </p:pic>
      <p:sp>
        <p:nvSpPr>
          <p:cNvPr id="4" name="TextBox 3"/>
          <p:cNvSpPr txBox="1"/>
          <p:nvPr/>
        </p:nvSpPr>
        <p:spPr>
          <a:xfrm>
            <a:off x="578225" y="365759"/>
            <a:ext cx="11126096" cy="1045029"/>
          </a:xfrm>
          <a:prstGeom prst="rect">
            <a:avLst/>
          </a:prstGeom>
          <a:noFill/>
          <a:ln w="38100">
            <a:solidFill>
              <a:srgbClr val="FF0000"/>
            </a:solidFill>
          </a:ln>
        </p:spPr>
        <p:txBody>
          <a:bodyPr wrap="square" rtlCol="0">
            <a:spAutoFit/>
          </a:bodyPr>
          <a:lstStyle/>
          <a:p>
            <a:endParaRPr lang="vi-VN"/>
          </a:p>
        </p:txBody>
      </p:sp>
      <p:sp>
        <p:nvSpPr>
          <p:cNvPr id="5" name="TextBox 4"/>
          <p:cNvSpPr txBox="1"/>
          <p:nvPr/>
        </p:nvSpPr>
        <p:spPr>
          <a:xfrm>
            <a:off x="3608638" y="3709468"/>
            <a:ext cx="4271554" cy="1569660"/>
          </a:xfrm>
          <a:prstGeom prst="rect">
            <a:avLst/>
          </a:prstGeom>
          <a:noFill/>
        </p:spPr>
        <p:txBody>
          <a:bodyPr wrap="square" rtlCol="0">
            <a:spAutoFit/>
          </a:bodyPr>
          <a:lstStyle/>
          <a:p>
            <a:endParaRPr lang="en-US" smtClean="0"/>
          </a:p>
          <a:p>
            <a:r>
              <a:rPr lang="en-US" sz="6000" smtClean="0">
                <a:latin typeface="Times New Roman" panose="02020603050405020304" pitchFamily="18" charset="0"/>
                <a:cs typeface="Times New Roman" panose="02020603050405020304" pitchFamily="18" charset="0"/>
              </a:rPr>
              <a:t>Word 2007</a:t>
            </a:r>
          </a:p>
          <a:p>
            <a:endParaRPr lang="vi-VN"/>
          </a:p>
        </p:txBody>
      </p:sp>
    </p:spTree>
    <p:extLst>
      <p:ext uri="{BB962C8B-B14F-4D97-AF65-F5344CB8AC3E}">
        <p14:creationId xmlns:p14="http://schemas.microsoft.com/office/powerpoint/2010/main" val="28219564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13150"/>
            <a:ext cx="12191999" cy="6858594"/>
          </a:xfrm>
          <a:prstGeom prst="rect">
            <a:avLst/>
          </a:prstGeom>
        </p:spPr>
      </p:pic>
      <p:sp>
        <p:nvSpPr>
          <p:cNvPr id="6" name="TextBox 5"/>
          <p:cNvSpPr txBox="1"/>
          <p:nvPr/>
        </p:nvSpPr>
        <p:spPr>
          <a:xfrm>
            <a:off x="6954983" y="2840182"/>
            <a:ext cx="207818" cy="369332"/>
          </a:xfrm>
          <a:prstGeom prst="rect">
            <a:avLst/>
          </a:prstGeom>
          <a:solidFill>
            <a:schemeClr val="bg2"/>
          </a:solidFill>
        </p:spPr>
        <p:txBody>
          <a:bodyPr wrap="square" rtlCol="0">
            <a:spAutoFit/>
          </a:bodyPr>
          <a:lstStyle/>
          <a:p>
            <a:endParaRPr lang="vi-VN"/>
          </a:p>
        </p:txBody>
      </p:sp>
      <p:cxnSp>
        <p:nvCxnSpPr>
          <p:cNvPr id="8" name="Straight Connector 7"/>
          <p:cNvCxnSpPr>
            <a:stCxn id="6" idx="1"/>
            <a:endCxn id="6" idx="3"/>
          </p:cNvCxnSpPr>
          <p:nvPr/>
        </p:nvCxnSpPr>
        <p:spPr>
          <a:xfrm>
            <a:off x="6954983" y="3024848"/>
            <a:ext cx="207818"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39314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338" y="0"/>
            <a:ext cx="1800226"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0388" y="-20638"/>
            <a:ext cx="1900237"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1676516" y="-90004"/>
            <a:ext cx="8725552" cy="4985980"/>
          </a:xfrm>
          <a:prstGeom prst="rect">
            <a:avLst/>
          </a:prstGeom>
          <a:noFill/>
        </p:spPr>
        <p:txBody>
          <a:bodyPr wrap="square" rtlCol="0" anchor="ctr">
            <a:spAutoFit/>
          </a:bodyPr>
          <a:lstStyle/>
          <a:p>
            <a:pPr algn="ctr">
              <a:lnSpc>
                <a:spcPct val="150000"/>
              </a:lnSpc>
            </a:pPr>
            <a:endParaRPr lang="en-US" sz="4800" b="1" u="sng" smtClean="0">
              <a:solidFill>
                <a:srgbClr val="FF0000"/>
              </a:solidFill>
              <a:latin typeface="Times New Roman" panose="02020603050405020304" pitchFamily="18" charset="0"/>
              <a:cs typeface="Times New Roman" panose="02020603050405020304" pitchFamily="18" charset="0"/>
            </a:endParaRPr>
          </a:p>
          <a:p>
            <a:pPr algn="ctr">
              <a:lnSpc>
                <a:spcPct val="150000"/>
              </a:lnSpc>
            </a:pPr>
            <a:r>
              <a:rPr lang="en-US" sz="6600" b="1" u="sng" smtClean="0">
                <a:solidFill>
                  <a:srgbClr val="FF0000"/>
                </a:solidFill>
                <a:latin typeface="Times New Roman" panose="02020603050405020304" pitchFamily="18" charset="0"/>
                <a:cs typeface="Times New Roman" panose="02020603050405020304" pitchFamily="18" charset="0"/>
              </a:rPr>
              <a:t>Thành viên:</a:t>
            </a:r>
          </a:p>
          <a:p>
            <a:pPr algn="ctr">
              <a:lnSpc>
                <a:spcPct val="150000"/>
              </a:lnSpc>
            </a:pPr>
            <a:endParaRPr lang="en-US" b="1" u="sng" smtClean="0">
              <a:solidFill>
                <a:srgbClr val="FF0000"/>
              </a:solidFill>
              <a:latin typeface="Times New Roman" panose="02020603050405020304" pitchFamily="18" charset="0"/>
              <a:cs typeface="Times New Roman" panose="02020603050405020304" pitchFamily="18" charset="0"/>
            </a:endParaRPr>
          </a:p>
          <a:p>
            <a:pPr>
              <a:lnSpc>
                <a:spcPct val="150000"/>
              </a:lnSpc>
            </a:pPr>
            <a:r>
              <a:rPr lang="en-US" sz="4000" smtClean="0">
                <a:latin typeface="Times New Roman" panose="02020603050405020304" pitchFamily="18" charset="0"/>
                <a:cs typeface="Times New Roman" panose="02020603050405020304" pitchFamily="18" charset="0"/>
              </a:rPr>
              <a:t>1. Phạm Thị Chiều  (Nhóm trưởng)         </a:t>
            </a:r>
          </a:p>
          <a:p>
            <a:pPr>
              <a:lnSpc>
                <a:spcPct val="150000"/>
              </a:lnSpc>
            </a:pPr>
            <a:r>
              <a:rPr lang="en-US" sz="4000" smtClean="0">
                <a:latin typeface="Times New Roman" panose="02020603050405020304" pitchFamily="18" charset="0"/>
                <a:cs typeface="Times New Roman" panose="02020603050405020304" pitchFamily="18" charset="0"/>
              </a:rPr>
              <a:t>2. Lê Trần Đăng Khoa</a:t>
            </a:r>
            <a:endParaRPr lang="vi-VN" sz="4000">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9577" y="0"/>
            <a:ext cx="2512423" cy="1015663"/>
          </a:xfrm>
          <a:prstGeom prst="rect">
            <a:avLst/>
          </a:prstGeom>
        </p:spPr>
      </p:pic>
      <p:sp>
        <p:nvSpPr>
          <p:cNvPr id="4" name="Slide Number Placeholder 3"/>
          <p:cNvSpPr>
            <a:spLocks noGrp="1"/>
          </p:cNvSpPr>
          <p:nvPr>
            <p:ph type="sldNum" sz="quarter" idx="12"/>
          </p:nvPr>
        </p:nvSpPr>
        <p:spPr>
          <a:xfrm>
            <a:off x="11621470" y="6166209"/>
            <a:ext cx="3227832" cy="816482"/>
          </a:xfrm>
        </p:spPr>
        <p:txBody>
          <a:bodyPr/>
          <a:lstStyle/>
          <a:p>
            <a:fld id="{77B9C0D2-3F63-4BAE-A372-13726CFC8712}" type="slidenum">
              <a:rPr lang="vi-VN" smtClean="0"/>
              <a:t>2</a:t>
            </a:fld>
            <a:endParaRPr lang="vi-VN"/>
          </a:p>
        </p:txBody>
      </p:sp>
    </p:spTree>
    <p:extLst>
      <p:ext uri="{BB962C8B-B14F-4D97-AF65-F5344CB8AC3E}">
        <p14:creationId xmlns:p14="http://schemas.microsoft.com/office/powerpoint/2010/main" val="34387280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ết quả hình ảnh cho PP 20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347012"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88721" y="2071362"/>
            <a:ext cx="4741816" cy="3970318"/>
          </a:xfrm>
          <a:prstGeom prst="rect">
            <a:avLst/>
          </a:prstGeom>
          <a:noFill/>
        </p:spPr>
        <p:txBody>
          <a:bodyPr wrap="square" rtlCol="0">
            <a:spAutoFit/>
          </a:bodyPr>
          <a:lstStyle/>
          <a:p>
            <a:r>
              <a:rPr lang="vi-VN" sz="2400" smtClean="0"/>
              <a:t>    Những phần thay đổi dể nhận thấy nhất là trên khu vực </a:t>
            </a:r>
            <a:r>
              <a:rPr lang="vi-VN" sz="2400" smtClean="0">
                <a:solidFill>
                  <a:srgbClr val="FF0000"/>
                </a:solidFill>
              </a:rPr>
              <a:t>phía trên cửa sổ PP</a:t>
            </a:r>
            <a:r>
              <a:rPr lang="vi-VN" sz="2400" smtClean="0"/>
              <a:t>, thay vì dùng menu và toolbar thì PP_2007 sắp xếp khoc học hơn với những </a:t>
            </a:r>
            <a:r>
              <a:rPr lang="vi-VN" sz="2400" smtClean="0">
                <a:solidFill>
                  <a:srgbClr val="FF0000"/>
                </a:solidFill>
              </a:rPr>
              <a:t>lệnh lwan được đưa vào 1 nhóm. </a:t>
            </a:r>
            <a:r>
              <a:rPr lang="vi-VN" sz="2400" smtClean="0"/>
              <a:t>Dãy lệnh đó đgl </a:t>
            </a:r>
            <a:r>
              <a:rPr lang="vi-VN" sz="2400" smtClean="0">
                <a:solidFill>
                  <a:srgbClr val="FF0000"/>
                </a:solidFill>
              </a:rPr>
              <a:t>Ribbon</a:t>
            </a:r>
            <a:r>
              <a:rPr lang="vi-VN" sz="2400" smtClean="0"/>
              <a:t>, được xem là trung tâm điều khiển tạo ra bài thuyết trình.</a:t>
            </a:r>
            <a:endParaRPr lang="vi-VN" sz="2400" smtClean="0">
              <a:solidFill>
                <a:srgbClr val="FF0000"/>
              </a:solidFill>
            </a:endParaRPr>
          </a:p>
          <a:p>
            <a:endParaRPr lang="vi-VN">
              <a:solidFill>
                <a:srgbClr val="FF0000"/>
              </a:solidFill>
            </a:endParaRPr>
          </a:p>
          <a:p>
            <a:endParaRPr lang="vi-VN"/>
          </a:p>
        </p:txBody>
      </p:sp>
      <p:pic>
        <p:nvPicPr>
          <p:cNvPr id="5" name="Picture 4"/>
          <p:cNvPicPr>
            <a:picLocks noChangeAspect="1"/>
          </p:cNvPicPr>
          <p:nvPr/>
        </p:nvPicPr>
        <p:blipFill>
          <a:blip r:embed="rId3"/>
          <a:stretch>
            <a:fillRect/>
          </a:stretch>
        </p:blipFill>
        <p:spPr>
          <a:xfrm>
            <a:off x="6494929" y="1"/>
            <a:ext cx="5526742" cy="5647764"/>
          </a:xfrm>
          <a:prstGeom prst="rect">
            <a:avLst/>
          </a:prstGeom>
        </p:spPr>
      </p:pic>
      <p:sp>
        <p:nvSpPr>
          <p:cNvPr id="6" name="TextBox 5"/>
          <p:cNvSpPr txBox="1"/>
          <p:nvPr/>
        </p:nvSpPr>
        <p:spPr>
          <a:xfrm>
            <a:off x="4383742" y="6104965"/>
            <a:ext cx="2299447" cy="369332"/>
          </a:xfrm>
          <a:prstGeom prst="rect">
            <a:avLst/>
          </a:prstGeom>
          <a:noFill/>
        </p:spPr>
        <p:txBody>
          <a:bodyPr wrap="square" rtlCol="0">
            <a:spAutoFit/>
          </a:bodyPr>
          <a:lstStyle/>
          <a:p>
            <a:r>
              <a:rPr lang="vi-VN" smtClean="0">
                <a:solidFill>
                  <a:srgbClr val="FF0000"/>
                </a:solidFill>
              </a:rPr>
              <a:t>PP_2007</a:t>
            </a:r>
            <a:endParaRPr lang="vi-VN">
              <a:solidFill>
                <a:srgbClr val="FF0000"/>
              </a:solidFill>
            </a:endParaRPr>
          </a:p>
        </p:txBody>
      </p:sp>
      <p:sp>
        <p:nvSpPr>
          <p:cNvPr id="7" name="TextBox 6"/>
          <p:cNvSpPr txBox="1"/>
          <p:nvPr/>
        </p:nvSpPr>
        <p:spPr>
          <a:xfrm>
            <a:off x="497541" y="443753"/>
            <a:ext cx="5257800" cy="1102659"/>
          </a:xfrm>
          <a:prstGeom prst="rect">
            <a:avLst/>
          </a:prstGeom>
          <a:noFill/>
          <a:ln w="57150">
            <a:solidFill>
              <a:srgbClr val="FF0000"/>
            </a:solidFill>
          </a:ln>
        </p:spPr>
        <p:txBody>
          <a:bodyPr wrap="square" rtlCol="0">
            <a:spAutoFit/>
          </a:bodyPr>
          <a:lstStyle/>
          <a:p>
            <a:endParaRPr lang="vi-VN"/>
          </a:p>
        </p:txBody>
      </p:sp>
      <p:sp>
        <p:nvSpPr>
          <p:cNvPr id="11" name="TextBox 10"/>
          <p:cNvSpPr txBox="1"/>
          <p:nvPr/>
        </p:nvSpPr>
        <p:spPr>
          <a:xfrm>
            <a:off x="10297885" y="6104965"/>
            <a:ext cx="2299447" cy="369332"/>
          </a:xfrm>
          <a:prstGeom prst="rect">
            <a:avLst/>
          </a:prstGeom>
          <a:noFill/>
        </p:spPr>
        <p:txBody>
          <a:bodyPr wrap="square" rtlCol="0">
            <a:spAutoFit/>
          </a:bodyPr>
          <a:lstStyle/>
          <a:p>
            <a:r>
              <a:rPr lang="vi-VN" smtClean="0">
                <a:solidFill>
                  <a:srgbClr val="FF0000"/>
                </a:solidFill>
              </a:rPr>
              <a:t>PP_2003</a:t>
            </a:r>
            <a:endParaRPr lang="vi-VN">
              <a:solidFill>
                <a:srgbClr val="FF0000"/>
              </a:solidFill>
            </a:endParaRPr>
          </a:p>
        </p:txBody>
      </p:sp>
      <p:sp>
        <p:nvSpPr>
          <p:cNvPr id="8" name="Slide Number Placeholder 7"/>
          <p:cNvSpPr>
            <a:spLocks noGrp="1"/>
          </p:cNvSpPr>
          <p:nvPr>
            <p:ph type="sldNum" sz="quarter" idx="12"/>
          </p:nvPr>
        </p:nvSpPr>
        <p:spPr>
          <a:xfrm>
            <a:off x="10297885" y="6327228"/>
            <a:ext cx="1884348" cy="604269"/>
          </a:xfrm>
        </p:spPr>
        <p:txBody>
          <a:bodyPr/>
          <a:lstStyle/>
          <a:p>
            <a:r>
              <a:rPr lang="vi-VN" sz="2900" smtClean="0"/>
              <a:t>21</a:t>
            </a:r>
            <a:endParaRPr lang="vi-VN" sz="2900"/>
          </a:p>
        </p:txBody>
      </p:sp>
    </p:spTree>
    <p:extLst>
      <p:ext uri="{BB962C8B-B14F-4D97-AF65-F5344CB8AC3E}">
        <p14:creationId xmlns:p14="http://schemas.microsoft.com/office/powerpoint/2010/main" val="3521463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TextBox 2"/>
          <p:cNvSpPr txBox="1"/>
          <p:nvPr/>
        </p:nvSpPr>
        <p:spPr>
          <a:xfrm>
            <a:off x="9789885" y="5335708"/>
            <a:ext cx="2299447" cy="338554"/>
          </a:xfrm>
          <a:prstGeom prst="rect">
            <a:avLst/>
          </a:prstGeom>
          <a:noFill/>
        </p:spPr>
        <p:txBody>
          <a:bodyPr wrap="square" rtlCol="0">
            <a:spAutoFit/>
          </a:bodyPr>
          <a:lstStyle/>
          <a:p>
            <a:r>
              <a:rPr lang="vi-VN" sz="1600" smtClean="0">
                <a:solidFill>
                  <a:srgbClr val="FF0000"/>
                </a:solidFill>
              </a:rPr>
              <a:t>PP_2003</a:t>
            </a:r>
            <a:endParaRPr lang="vi-VN" sz="1600">
              <a:solidFill>
                <a:srgbClr val="FF0000"/>
              </a:solidFill>
            </a:endParaRPr>
          </a:p>
        </p:txBody>
      </p:sp>
    </p:spTree>
    <p:extLst>
      <p:ext uri="{BB962C8B-B14F-4D97-AF65-F5344CB8AC3E}">
        <p14:creationId xmlns:p14="http://schemas.microsoft.com/office/powerpoint/2010/main" val="1043427505"/>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7581" y="1574636"/>
            <a:ext cx="9764488" cy="4339650"/>
          </a:xfrm>
          <a:prstGeom prst="rect">
            <a:avLst/>
          </a:prstGeom>
        </p:spPr>
        <p:txBody>
          <a:bodyPr wrap="square">
            <a:spAutoFit/>
          </a:bodyPr>
          <a:lstStyle/>
          <a:p>
            <a:pPr marL="457200" indent="-457200">
              <a:buFont typeface="Wingdings" panose="05000000000000000000" pitchFamily="2" charset="2"/>
              <a:buChar char="v"/>
            </a:pPr>
            <a:r>
              <a:rPr lang="vi-VN" sz="3200" b="0" i="0" smtClean="0">
                <a:solidFill>
                  <a:srgbClr val="252C2F"/>
                </a:solidFill>
                <a:effectLst/>
                <a:latin typeface="+mj-lt"/>
              </a:rPr>
              <a:t>    Giao diện của Notepad hầu như không thay đổi trong một thời gian dài, ngay cả khi Windows 7 phát hành, giao diện Notepad vẫn giữ nguyên. Có thể nói Microsoft không quan tâm tới tiện ích này thì phải?</a:t>
            </a:r>
          </a:p>
          <a:p>
            <a:endParaRPr lang="vi-VN" sz="2000" b="0" i="0" smtClean="0">
              <a:solidFill>
                <a:srgbClr val="252C2F"/>
              </a:solidFill>
              <a:effectLst/>
              <a:latin typeface="+mj-lt"/>
            </a:endParaRPr>
          </a:p>
          <a:p>
            <a:pPr marL="457200" indent="-457200">
              <a:buFont typeface="Wingdings" panose="05000000000000000000" pitchFamily="2" charset="2"/>
              <a:buChar char="v"/>
            </a:pPr>
            <a:r>
              <a:rPr lang="vi-VN" sz="3200" b="0" i="0" smtClean="0">
                <a:solidFill>
                  <a:srgbClr val="252C2F"/>
                </a:solidFill>
                <a:effectLst/>
                <a:latin typeface="+mj-lt"/>
              </a:rPr>
              <a:t>    Notepad7 là phần mềm miễn phí, có chức năng soạn thảo văn bản đơn giản tương tự Notepad của Windows nhưng được lấy ý tưởng từ giao diện Ribbon của Microsoft Office 2010.</a:t>
            </a:r>
            <a:endParaRPr lang="vi-VN" sz="3200">
              <a:latin typeface="+mj-lt"/>
            </a:endParaRPr>
          </a:p>
        </p:txBody>
      </p:sp>
      <p:sp>
        <p:nvSpPr>
          <p:cNvPr id="3" name="TextBox 2"/>
          <p:cNvSpPr txBox="1"/>
          <p:nvPr/>
        </p:nvSpPr>
        <p:spPr>
          <a:xfrm>
            <a:off x="4663438" y="365761"/>
            <a:ext cx="3762105" cy="861774"/>
          </a:xfrm>
          <a:prstGeom prst="rect">
            <a:avLst/>
          </a:prstGeom>
          <a:noFill/>
        </p:spPr>
        <p:txBody>
          <a:bodyPr wrap="square" rtlCol="0">
            <a:spAutoFit/>
          </a:bodyPr>
          <a:lstStyle/>
          <a:p>
            <a:r>
              <a:rPr lang="vi-VN" sz="5000" b="1" i="0" smtClean="0">
                <a:solidFill>
                  <a:srgbClr val="FF0000"/>
                </a:solidFill>
                <a:effectLst/>
                <a:latin typeface="+mj-lt"/>
              </a:rPr>
              <a:t>Notepad</a:t>
            </a:r>
            <a:endParaRPr lang="vi-VN" sz="5000" b="1">
              <a:solidFill>
                <a:srgbClr val="FF0000"/>
              </a:solidFill>
              <a:latin typeface="+mj-lt"/>
            </a:endParaRPr>
          </a:p>
        </p:txBody>
      </p:sp>
      <p:sp>
        <p:nvSpPr>
          <p:cNvPr id="6" name="Slide Number Placeholder 5"/>
          <p:cNvSpPr>
            <a:spLocks noGrp="1"/>
          </p:cNvSpPr>
          <p:nvPr>
            <p:ph type="sldNum" sz="quarter" idx="12"/>
          </p:nvPr>
        </p:nvSpPr>
        <p:spPr>
          <a:xfrm>
            <a:off x="10197327" y="6126601"/>
            <a:ext cx="1884348" cy="604269"/>
          </a:xfrm>
        </p:spPr>
        <p:txBody>
          <a:bodyPr/>
          <a:lstStyle/>
          <a:p>
            <a:fld id="{77B9C0D2-3F63-4BAE-A372-13726CFC8712}" type="slidenum">
              <a:rPr lang="vi-VN" sz="2900" smtClean="0"/>
              <a:t>22</a:t>
            </a:fld>
            <a:endParaRPr lang="vi-VN" sz="2900"/>
          </a:p>
        </p:txBody>
      </p:sp>
    </p:spTree>
    <p:extLst>
      <p:ext uri="{BB962C8B-B14F-4D97-AF65-F5344CB8AC3E}">
        <p14:creationId xmlns:p14="http://schemas.microsoft.com/office/powerpoint/2010/main" val="12107688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892488" y="767354"/>
            <a:ext cx="5790328" cy="6090646"/>
          </a:xfrm>
          <a:prstGeom prst="rect">
            <a:avLst/>
          </a:prstGeom>
        </p:spPr>
      </p:pic>
      <p:sp>
        <p:nvSpPr>
          <p:cNvPr id="2" name="TextBox 1"/>
          <p:cNvSpPr txBox="1"/>
          <p:nvPr/>
        </p:nvSpPr>
        <p:spPr>
          <a:xfrm>
            <a:off x="3442447" y="121022"/>
            <a:ext cx="10690411" cy="646331"/>
          </a:xfrm>
          <a:prstGeom prst="rect">
            <a:avLst/>
          </a:prstGeom>
          <a:noFill/>
        </p:spPr>
        <p:txBody>
          <a:bodyPr wrap="square" rtlCol="0">
            <a:spAutoFit/>
          </a:bodyPr>
          <a:lstStyle/>
          <a:p>
            <a:r>
              <a:rPr lang="vi-VN" sz="3600" b="1" smtClean="0">
                <a:solidFill>
                  <a:srgbClr val="FF0000"/>
                </a:solidFill>
                <a:latin typeface="+mj-lt"/>
              </a:rPr>
              <a:t>Notepad trong windows 10</a:t>
            </a:r>
            <a:endParaRPr lang="vi-VN" sz="3600" b="1">
              <a:solidFill>
                <a:srgbClr val="FF0000"/>
              </a:solidFill>
              <a:latin typeface="+mj-lt"/>
            </a:endParaRPr>
          </a:p>
        </p:txBody>
      </p:sp>
      <p:pic>
        <p:nvPicPr>
          <p:cNvPr id="8" name="Picture 7"/>
          <p:cNvPicPr>
            <a:picLocks noChangeAspect="1"/>
          </p:cNvPicPr>
          <p:nvPr/>
        </p:nvPicPr>
        <p:blipFill rotWithShape="1">
          <a:blip r:embed="rId3"/>
          <a:srcRect l="21316" t="1506" r="42594" b="5792"/>
          <a:stretch/>
        </p:blipFill>
        <p:spPr>
          <a:xfrm>
            <a:off x="376517" y="767353"/>
            <a:ext cx="5230905" cy="6036859"/>
          </a:xfrm>
          <a:prstGeom prst="rect">
            <a:avLst/>
          </a:prstGeom>
        </p:spPr>
      </p:pic>
    </p:spTree>
    <p:extLst>
      <p:ext uri="{BB962C8B-B14F-4D97-AF65-F5344CB8AC3E}">
        <p14:creationId xmlns:p14="http://schemas.microsoft.com/office/powerpoint/2010/main" val="19606507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96988" y="1990104"/>
            <a:ext cx="8633012" cy="3046988"/>
          </a:xfrm>
          <a:prstGeom prst="rect">
            <a:avLst/>
          </a:prstGeom>
        </p:spPr>
        <p:txBody>
          <a:bodyPr wrap="square">
            <a:spAutoFit/>
          </a:bodyPr>
          <a:lstStyle/>
          <a:p>
            <a:pPr marL="457200" indent="-457200">
              <a:buClr>
                <a:srgbClr val="FF0000"/>
              </a:buClr>
              <a:buFont typeface="Wingdings" panose="05000000000000000000" pitchFamily="2" charset="2"/>
              <a:buChar char="Ø"/>
            </a:pPr>
            <a:r>
              <a:rPr lang="vi-VN" sz="3200" b="0" i="0" smtClean="0">
                <a:solidFill>
                  <a:srgbClr val="252C2F"/>
                </a:solidFill>
                <a:effectLst/>
                <a:latin typeface="+mj-lt"/>
              </a:rPr>
              <a:t>    Các chức năng chính của Notepad như </a:t>
            </a:r>
            <a:r>
              <a:rPr lang="vi-VN" sz="3200" b="0" i="1" smtClean="0">
                <a:solidFill>
                  <a:srgbClr val="252C2F"/>
                </a:solidFill>
                <a:effectLst/>
                <a:latin typeface="+mj-lt"/>
              </a:rPr>
              <a:t>Font Style, Font Size, Undo, Insert Date Time, Find, Replace, Save Document, Text Wrapping</a:t>
            </a:r>
            <a:r>
              <a:rPr lang="vi-VN" sz="3200" b="0" i="0" smtClean="0">
                <a:solidFill>
                  <a:srgbClr val="252C2F"/>
                </a:solidFill>
                <a:effectLst/>
                <a:latin typeface="+mj-lt"/>
              </a:rPr>
              <a:t> được </a:t>
            </a:r>
            <a:r>
              <a:rPr lang="vi-VN" sz="3200">
                <a:solidFill>
                  <a:srgbClr val="252C2F"/>
                </a:solidFill>
                <a:latin typeface="+mj-lt"/>
              </a:rPr>
              <a:t>sắp xếp theo dạng tab rất dễ nhìn và dễ lựa chọn</a:t>
            </a:r>
            <a:r>
              <a:rPr lang="vi-VN" sz="3200" smtClean="0">
                <a:solidFill>
                  <a:srgbClr val="252C2F"/>
                </a:solidFill>
                <a:latin typeface="+mj-lt"/>
              </a:rPr>
              <a:t>.</a:t>
            </a:r>
            <a:endParaRPr lang="vi-VN" sz="3200">
              <a:solidFill>
                <a:srgbClr val="252C2F"/>
              </a:solidFill>
              <a:latin typeface="+mj-lt"/>
            </a:endParaRPr>
          </a:p>
          <a:p>
            <a:pPr marL="457200" indent="-457200">
              <a:buClr>
                <a:srgbClr val="FF0000"/>
              </a:buClr>
              <a:buFont typeface="Wingdings" panose="05000000000000000000" pitchFamily="2" charset="2"/>
              <a:buChar char="Ø"/>
            </a:pPr>
            <a:r>
              <a:rPr lang="vi-VN" sz="3200">
                <a:solidFill>
                  <a:srgbClr val="252C2F"/>
                </a:solidFill>
                <a:latin typeface="+mj-lt"/>
              </a:rPr>
              <a:t> </a:t>
            </a:r>
            <a:r>
              <a:rPr lang="vi-VN" sz="3200" smtClean="0">
                <a:solidFill>
                  <a:srgbClr val="252C2F"/>
                </a:solidFill>
                <a:latin typeface="+mj-lt"/>
              </a:rPr>
              <a:t>    Phần </a:t>
            </a:r>
            <a:r>
              <a:rPr lang="vi-VN" sz="3200">
                <a:solidFill>
                  <a:srgbClr val="252C2F"/>
                </a:solidFill>
                <a:latin typeface="+mj-lt"/>
              </a:rPr>
              <a:t>mềm yêu cầu cài đặt thêm Microsoft .NET Framework 4 (x86 and x64</a:t>
            </a:r>
            <a:r>
              <a:rPr lang="vi-VN" sz="3200" smtClean="0">
                <a:solidFill>
                  <a:srgbClr val="252C2F"/>
                </a:solidFill>
                <a:latin typeface="+mj-lt"/>
              </a:rPr>
              <a:t>)</a:t>
            </a:r>
          </a:p>
        </p:txBody>
      </p:sp>
      <p:sp>
        <p:nvSpPr>
          <p:cNvPr id="9" name="TextBox 8"/>
          <p:cNvSpPr txBox="1"/>
          <p:nvPr/>
        </p:nvSpPr>
        <p:spPr>
          <a:xfrm>
            <a:off x="9653451" y="5656217"/>
            <a:ext cx="1776549" cy="365760"/>
          </a:xfrm>
          <a:prstGeom prst="rect">
            <a:avLst/>
          </a:prstGeom>
          <a:solidFill>
            <a:schemeClr val="bg1"/>
          </a:solidFill>
        </p:spPr>
        <p:txBody>
          <a:bodyPr wrap="square" rtlCol="0">
            <a:spAutoFit/>
          </a:bodyPr>
          <a:lstStyle/>
          <a:p>
            <a:endParaRPr lang="vi-VN"/>
          </a:p>
        </p:txBody>
      </p:sp>
      <p:sp>
        <p:nvSpPr>
          <p:cNvPr id="11" name="TextBox 10"/>
          <p:cNvSpPr txBox="1"/>
          <p:nvPr/>
        </p:nvSpPr>
        <p:spPr>
          <a:xfrm>
            <a:off x="4087907" y="311012"/>
            <a:ext cx="6320118" cy="1523494"/>
          </a:xfrm>
          <a:prstGeom prst="rect">
            <a:avLst/>
          </a:prstGeom>
          <a:noFill/>
        </p:spPr>
        <p:txBody>
          <a:bodyPr wrap="square" rtlCol="0">
            <a:spAutoFit/>
          </a:bodyPr>
          <a:lstStyle/>
          <a:p>
            <a:r>
              <a:rPr lang="en-US" sz="9300" b="1" smtClean="0">
                <a:solidFill>
                  <a:srgbClr val="FF0000"/>
                </a:solidFill>
                <a:latin typeface="Times New Roman" panose="02020603050405020304" pitchFamily="18" charset="0"/>
                <a:cs typeface="Times New Roman" panose="02020603050405020304" pitchFamily="18" charset="0"/>
              </a:rPr>
              <a:t>Notepad7</a:t>
            </a:r>
            <a:endParaRPr lang="vi-VN" sz="9300" b="1">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10307652" y="6267586"/>
            <a:ext cx="1884348" cy="604269"/>
          </a:xfrm>
        </p:spPr>
        <p:txBody>
          <a:bodyPr/>
          <a:lstStyle/>
          <a:p>
            <a:fld id="{77B9C0D2-3F63-4BAE-A372-13726CFC8712}" type="slidenum">
              <a:rPr lang="vi-VN" sz="2900" smtClean="0"/>
              <a:t>24</a:t>
            </a:fld>
            <a:endParaRPr lang="vi-VN" sz="2900"/>
          </a:p>
        </p:txBody>
      </p:sp>
    </p:spTree>
    <p:extLst>
      <p:ext uri="{BB962C8B-B14F-4D97-AF65-F5344CB8AC3E}">
        <p14:creationId xmlns:p14="http://schemas.microsoft.com/office/powerpoint/2010/main" val="137003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17" y="1188720"/>
            <a:ext cx="5473337" cy="5669280"/>
          </a:xfrm>
          <a:prstGeom prst="rect">
            <a:avLst/>
          </a:prstGeom>
        </p:spPr>
      </p:pic>
      <p:pic>
        <p:nvPicPr>
          <p:cNvPr id="3" name="Picture 2" descr="http://genk2.vcmedia.vn/N0WoyYblO3QdmZFKPMtKnadHAHTevz/Image/2011/MrHoc/Notepad7-2_e738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996" y="1188720"/>
            <a:ext cx="5317763" cy="5669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49610" y="0"/>
            <a:ext cx="6320118" cy="861774"/>
          </a:xfrm>
          <a:prstGeom prst="rect">
            <a:avLst/>
          </a:prstGeom>
          <a:noFill/>
        </p:spPr>
        <p:txBody>
          <a:bodyPr wrap="square" rtlCol="0">
            <a:spAutoFit/>
          </a:bodyPr>
          <a:lstStyle/>
          <a:p>
            <a:r>
              <a:rPr lang="en-US" sz="5000" b="1" smtClean="0">
                <a:solidFill>
                  <a:srgbClr val="FF0000"/>
                </a:solidFill>
                <a:latin typeface="Times New Roman" panose="02020603050405020304" pitchFamily="18" charset="0"/>
                <a:cs typeface="Times New Roman" panose="02020603050405020304" pitchFamily="18" charset="0"/>
              </a:rPr>
              <a:t>Notepad7</a:t>
            </a:r>
            <a:endParaRPr lang="vi-VN" sz="50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957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2"/>
                                        </p:tgtEl>
                                      </p:cBhvr>
                                    </p:animEffect>
                                    <p:animScale>
                                      <p:cBhvr>
                                        <p:cTn id="12" dur="250" autoRev="1" fill="hold"/>
                                        <p:tgtEl>
                                          <p:spTgt spid="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5EBEB"/>
        </a:solidFill>
        <a:effectLst/>
      </p:bgPr>
    </p:bg>
    <p:spTree>
      <p:nvGrpSpPr>
        <p:cNvPr id="1" name=""/>
        <p:cNvGrpSpPr/>
        <p:nvPr/>
      </p:nvGrpSpPr>
      <p:grpSpPr>
        <a:xfrm>
          <a:off x="0" y="0"/>
          <a:ext cx="0" cy="0"/>
          <a:chOff x="0" y="0"/>
          <a:chExt cx="0" cy="0"/>
        </a:xfrm>
      </p:grpSpPr>
      <p:sp>
        <p:nvSpPr>
          <p:cNvPr id="2" name="TextBox 1"/>
          <p:cNvSpPr txBox="1"/>
          <p:nvPr/>
        </p:nvSpPr>
        <p:spPr>
          <a:xfrm>
            <a:off x="4515651" y="417500"/>
            <a:ext cx="3161211" cy="1184940"/>
          </a:xfrm>
          <a:prstGeom prst="rect">
            <a:avLst/>
          </a:prstGeom>
          <a:noFill/>
        </p:spPr>
        <p:txBody>
          <a:bodyPr wrap="square" rtlCol="0">
            <a:spAutoFit/>
          </a:bodyPr>
          <a:lstStyle/>
          <a:p>
            <a:r>
              <a:rPr lang="vi-VN" sz="7100" b="1">
                <a:solidFill>
                  <a:srgbClr val="FF0000"/>
                </a:solidFill>
                <a:latin typeface="+mj-lt"/>
              </a:rPr>
              <a:t>Paint </a:t>
            </a:r>
            <a:endParaRPr lang="vi-VN" sz="7100">
              <a:solidFill>
                <a:srgbClr val="FF0000"/>
              </a:solidFill>
              <a:latin typeface="+mj-lt"/>
            </a:endParaRPr>
          </a:p>
        </p:txBody>
      </p:sp>
      <p:sp>
        <p:nvSpPr>
          <p:cNvPr id="4" name="Rectangle 3"/>
          <p:cNvSpPr>
            <a:spLocks noChangeArrowheads="1"/>
          </p:cNvSpPr>
          <p:nvPr/>
        </p:nvSpPr>
        <p:spPr bwMode="auto">
          <a:xfrm>
            <a:off x="1155828" y="1602440"/>
            <a:ext cx="9408458"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vi-VN" altLang="vi-VN" sz="32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 </a:t>
            </a:r>
            <a:r>
              <a:rPr lang="vi-VN" altLang="vi-VN" sz="3200">
                <a:solidFill>
                  <a:srgbClr val="252C2F"/>
                </a:solidFill>
                <a:latin typeface="+mj-lt"/>
              </a:rPr>
              <a:t>Paint là công cụ mặc định, với những chức năng </a:t>
            </a:r>
            <a:r>
              <a:rPr lang="vi-VN" altLang="vi-VN" sz="3200" smtClean="0">
                <a:solidFill>
                  <a:srgbClr val="252C2F"/>
                </a:solidFill>
                <a:latin typeface="+mj-lt"/>
              </a:rPr>
              <a:t>đơn giản </a:t>
            </a:r>
            <a:r>
              <a:rPr lang="vi-VN" altLang="vi-VN" sz="3200">
                <a:solidFill>
                  <a:srgbClr val="252C2F"/>
                </a:solidFill>
                <a:latin typeface="+mj-lt"/>
              </a:rPr>
              <a:t>để chỉnh sửa và biên tập hình ảnh</a:t>
            </a:r>
            <a:r>
              <a:rPr lang="vi-VN" altLang="vi-VN" sz="3200" smtClean="0">
                <a:solidFill>
                  <a:srgbClr val="252C2F"/>
                </a:solidFill>
                <a:latin typeface="+mj-lt"/>
              </a:rPr>
              <a:t>.</a:t>
            </a:r>
          </a:p>
          <a:p>
            <a:pPr marR="0" lvl="0" algn="l" defTabSz="914400" rtl="0" eaLnBrk="0" fontAlgn="base" latinLnBrk="0" hangingPunct="0">
              <a:lnSpc>
                <a:spcPct val="100000"/>
              </a:lnSpc>
              <a:spcBef>
                <a:spcPct val="0"/>
              </a:spcBef>
              <a:spcAft>
                <a:spcPct val="0"/>
              </a:spcAft>
              <a:buClrTx/>
              <a:buSzTx/>
              <a:tabLst/>
            </a:pPr>
            <a:endParaRPr lang="vi-VN" altLang="vi-VN">
              <a:solidFill>
                <a:srgbClr val="252C2F"/>
              </a:solidFill>
              <a:latin typeface="+mj-lt"/>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vi-VN" altLang="vi-VN" sz="3200">
                <a:solidFill>
                  <a:srgbClr val="252C2F"/>
                </a:solidFill>
                <a:latin typeface="+mj-lt"/>
              </a:rPr>
              <a:t>Paint trên Windows cũng đã được trang bị menu Ribbon, </a:t>
            </a:r>
            <a:r>
              <a:rPr lang="vi-VN" altLang="vi-VN" sz="3200" smtClean="0">
                <a:solidFill>
                  <a:srgbClr val="252C2F"/>
                </a:solidFill>
                <a:latin typeface="+mj-lt"/>
              </a:rPr>
              <a:t>tuy </a:t>
            </a:r>
            <a:r>
              <a:rPr lang="vi-VN" altLang="vi-VN" sz="3200">
                <a:solidFill>
                  <a:srgbClr val="252C2F"/>
                </a:solidFill>
                <a:latin typeface="+mj-lt"/>
              </a:rPr>
              <a:t>nhiên với Windows XP và Vista thì chưa</a:t>
            </a:r>
            <a:r>
              <a:rPr lang="vi-VN" altLang="vi-VN" sz="3200" smtClean="0">
                <a:solidFill>
                  <a:srgbClr val="252C2F"/>
                </a:solidFill>
                <a:latin typeface="+mj-lt"/>
              </a:rPr>
              <a:t>.</a:t>
            </a:r>
          </a:p>
          <a:p>
            <a:pPr marR="0" lvl="0" algn="l" defTabSz="914400" rtl="0" eaLnBrk="0" fontAlgn="base" latinLnBrk="0" hangingPunct="0">
              <a:lnSpc>
                <a:spcPct val="100000"/>
              </a:lnSpc>
              <a:spcBef>
                <a:spcPct val="0"/>
              </a:spcBef>
              <a:spcAft>
                <a:spcPct val="0"/>
              </a:spcAft>
              <a:buClrTx/>
              <a:buSzTx/>
              <a:tabLst/>
            </a:pPr>
            <a:r>
              <a:rPr lang="vi-VN" altLang="vi-VN" sz="3200" smtClean="0">
                <a:solidFill>
                  <a:srgbClr val="252C2F"/>
                </a:solidFill>
                <a:latin typeface="+mj-lt"/>
              </a:rPr>
              <a:t> </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vi-VN" altLang="vi-VN" sz="3200" smtClean="0">
                <a:solidFill>
                  <a:srgbClr val="252C2F"/>
                </a:solidFill>
                <a:latin typeface="+mj-lt"/>
              </a:rPr>
              <a:t>Ngoài </a:t>
            </a:r>
            <a:r>
              <a:rPr lang="vi-VN" altLang="vi-VN" sz="3200">
                <a:solidFill>
                  <a:srgbClr val="252C2F"/>
                </a:solidFill>
                <a:latin typeface="+mj-lt"/>
              </a:rPr>
              <a:t>ra, Paint vẫn còn cung cấp hạn chế các tính năng để sử dụng.</a:t>
            </a:r>
          </a:p>
        </p:txBody>
      </p:sp>
      <p:sp>
        <p:nvSpPr>
          <p:cNvPr id="6" name="Slide Number Placeholder 5"/>
          <p:cNvSpPr>
            <a:spLocks noGrp="1"/>
          </p:cNvSpPr>
          <p:nvPr>
            <p:ph type="sldNum" sz="quarter" idx="12"/>
          </p:nvPr>
        </p:nvSpPr>
        <p:spPr>
          <a:xfrm>
            <a:off x="11510634" y="6263190"/>
            <a:ext cx="3227832" cy="816482"/>
          </a:xfrm>
        </p:spPr>
        <p:txBody>
          <a:bodyPr/>
          <a:lstStyle/>
          <a:p>
            <a:fld id="{77B9C0D2-3F63-4BAE-A372-13726CFC8712}" type="slidenum">
              <a:rPr lang="vi-VN" sz="2900" smtClean="0"/>
              <a:t>26</a:t>
            </a:fld>
            <a:endParaRPr lang="vi-VN" sz="2900"/>
          </a:p>
        </p:txBody>
      </p:sp>
    </p:spTree>
    <p:extLst>
      <p:ext uri="{BB962C8B-B14F-4D97-AF65-F5344CB8AC3E}">
        <p14:creationId xmlns:p14="http://schemas.microsoft.com/office/powerpoint/2010/main" val="160919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 calcmode="lin" valueType="num">
                                      <p:cBhvr additive="base">
                                        <p:cTn id="1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 calcmode="lin" valueType="num">
                                      <p:cBhvr additive="base">
                                        <p:cTn id="24"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2299062" y="534127"/>
            <a:ext cx="8906307" cy="5093702"/>
          </a:xfrm>
          <a:prstGeom prst="rect">
            <a:avLst/>
          </a:prstGeom>
        </p:spPr>
        <p:txBody>
          <a:bodyPr wrap="square">
            <a:spAutoFit/>
          </a:bodyPr>
          <a:lstStyle/>
          <a:p>
            <a:pPr algn="ctr"/>
            <a:r>
              <a:rPr lang="vi-VN" sz="5100" b="1" smtClean="0">
                <a:solidFill>
                  <a:srgbClr val="FF0000"/>
                </a:solidFill>
                <a:latin typeface="+mj-lt"/>
              </a:rPr>
              <a:t>PaintRibbon</a:t>
            </a:r>
          </a:p>
          <a:p>
            <a:pPr algn="ctr"/>
            <a:endParaRPr lang="vi-VN" b="1">
              <a:solidFill>
                <a:srgbClr val="FF0000"/>
              </a:solidFill>
              <a:latin typeface="+mj-lt"/>
            </a:endParaRPr>
          </a:p>
          <a:p>
            <a:r>
              <a:rPr lang="vi-VN" sz="3200" smtClean="0">
                <a:solidFill>
                  <a:srgbClr val="252C2F"/>
                </a:solidFill>
                <a:latin typeface="+mj-lt"/>
              </a:rPr>
              <a:t>    Là </a:t>
            </a:r>
            <a:r>
              <a:rPr lang="vi-VN" sz="3200">
                <a:solidFill>
                  <a:srgbClr val="252C2F"/>
                </a:solidFill>
                <a:latin typeface="+mj-lt"/>
              </a:rPr>
              <a:t>phần mềm miễn phí, mô phỏng chức năng của Paint, nhưng được cải tiến và mở rộng thêm những tính năng chỉnh sửa ảnh hữu ích khác (đặc biệt tính năng hỗ trợ chỉnh sửa ảnh theo layer), và giao diện Ribbon độc đáo</a:t>
            </a:r>
            <a:r>
              <a:rPr lang="vi-VN" sz="3200" smtClean="0">
                <a:solidFill>
                  <a:srgbClr val="252C2F"/>
                </a:solidFill>
                <a:latin typeface="+mj-lt"/>
              </a:rPr>
              <a:t>.</a:t>
            </a:r>
          </a:p>
          <a:p>
            <a:r>
              <a:rPr lang="vi-VN" sz="3200" smtClean="0">
                <a:solidFill>
                  <a:srgbClr val="252C2F"/>
                </a:solidFill>
                <a:latin typeface="+mj-lt"/>
              </a:rPr>
              <a:t>   Sau khi download, giải nén và kích hoạt file PaintRibbon.exe để sử dụng ngay mà không cần cài đặt.</a:t>
            </a:r>
          </a:p>
        </p:txBody>
      </p:sp>
      <p:sp>
        <p:nvSpPr>
          <p:cNvPr id="5" name="Slide Number Placeholder 4"/>
          <p:cNvSpPr>
            <a:spLocks noGrp="1"/>
          </p:cNvSpPr>
          <p:nvPr>
            <p:ph type="sldNum" sz="quarter" idx="12"/>
          </p:nvPr>
        </p:nvSpPr>
        <p:spPr>
          <a:xfrm>
            <a:off x="10263195" y="6253731"/>
            <a:ext cx="1884348" cy="604269"/>
          </a:xfrm>
        </p:spPr>
        <p:txBody>
          <a:bodyPr/>
          <a:lstStyle/>
          <a:p>
            <a:fld id="{77B9C0D2-3F63-4BAE-A372-13726CFC8712}" type="slidenum">
              <a:rPr lang="vi-VN" sz="2900" smtClean="0"/>
              <a:t>27</a:t>
            </a:fld>
            <a:endParaRPr lang="vi-VN" sz="2900"/>
          </a:p>
        </p:txBody>
      </p:sp>
    </p:spTree>
    <p:extLst>
      <p:ext uri="{BB962C8B-B14F-4D97-AF65-F5344CB8AC3E}">
        <p14:creationId xmlns:p14="http://schemas.microsoft.com/office/powerpoint/2010/main" val="3593145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3943" y="119466"/>
            <a:ext cx="4839789" cy="6555641"/>
          </a:xfrm>
          <a:prstGeom prst="rect">
            <a:avLst/>
          </a:prstGeom>
        </p:spPr>
        <p:txBody>
          <a:bodyPr wrap="square">
            <a:spAutoFit/>
          </a:bodyPr>
          <a:lstStyle/>
          <a:p>
            <a:pPr marL="457200" indent="-457200">
              <a:buFont typeface="Wingdings" panose="05000000000000000000" pitchFamily="2" charset="2"/>
              <a:buChar char="ü"/>
            </a:pPr>
            <a:r>
              <a:rPr lang="vi-VN" sz="2800" smtClean="0">
                <a:solidFill>
                  <a:srgbClr val="252C2F"/>
                </a:solidFill>
                <a:latin typeface="+mj-lt"/>
              </a:rPr>
              <a:t>   Giao </a:t>
            </a:r>
            <a:r>
              <a:rPr lang="vi-VN" sz="2800">
                <a:solidFill>
                  <a:srgbClr val="252C2F"/>
                </a:solidFill>
                <a:latin typeface="+mj-lt"/>
              </a:rPr>
              <a:t>diện của PaintRibbon rất chuyên nghiệp, với tùy chọn lớp (layer) và các chức năng chỉnh sửa ảnh trên các tab. Phần mềm cũng cung cấp tính năng Screenshot, cho phép chụp ảnh màn hình, và dán nội dung lên PaintRibbon.</a:t>
            </a:r>
          </a:p>
          <a:p>
            <a:pPr marL="457200" indent="-457200">
              <a:buFont typeface="Wingdings" panose="05000000000000000000" pitchFamily="2" charset="2"/>
              <a:buChar char="ü"/>
            </a:pPr>
            <a:r>
              <a:rPr lang="vi-VN" sz="2800" smtClean="0">
                <a:solidFill>
                  <a:srgbClr val="252C2F"/>
                </a:solidFill>
                <a:latin typeface="+mj-lt"/>
              </a:rPr>
              <a:t>    Đặc </a:t>
            </a:r>
            <a:r>
              <a:rPr lang="vi-VN" sz="2800">
                <a:solidFill>
                  <a:srgbClr val="252C2F"/>
                </a:solidFill>
                <a:latin typeface="+mj-lt"/>
              </a:rPr>
              <a:t>biệt, PaintRibbon còn cung cấp tính năng cho phép chia sẻ hình ảnh (qua các mạng xã hội, các dịch vụ upload ảnh…) ngay từ trên phần mềm</a:t>
            </a:r>
            <a:r>
              <a:rPr lang="vi-VN" sz="2800">
                <a:solidFill>
                  <a:srgbClr val="252C2F"/>
                </a:solidFill>
              </a:rPr>
              <a:t>.</a:t>
            </a:r>
          </a:p>
        </p:txBody>
      </p:sp>
      <p:pic>
        <p:nvPicPr>
          <p:cNvPr id="4" name="Picture 3"/>
          <p:cNvPicPr>
            <a:picLocks noChangeAspect="1"/>
          </p:cNvPicPr>
          <p:nvPr/>
        </p:nvPicPr>
        <p:blipFill>
          <a:blip r:embed="rId2"/>
          <a:stretch>
            <a:fillRect/>
          </a:stretch>
        </p:blipFill>
        <p:spPr>
          <a:xfrm>
            <a:off x="0" y="0"/>
            <a:ext cx="7053944" cy="6858000"/>
          </a:xfrm>
          <a:prstGeom prst="rect">
            <a:avLst/>
          </a:prstGeom>
        </p:spPr>
      </p:pic>
    </p:spTree>
    <p:extLst>
      <p:ext uri="{BB962C8B-B14F-4D97-AF65-F5344CB8AC3E}">
        <p14:creationId xmlns:p14="http://schemas.microsoft.com/office/powerpoint/2010/main" val="272930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6858000"/>
          </a:xfrm>
          <a:prstGeom prst="rect">
            <a:avLst/>
          </a:prstGeom>
        </p:spPr>
      </p:pic>
      <p:sp>
        <p:nvSpPr>
          <p:cNvPr id="2" name="TextBox 1"/>
          <p:cNvSpPr txBox="1"/>
          <p:nvPr/>
        </p:nvSpPr>
        <p:spPr>
          <a:xfrm>
            <a:off x="2207622" y="418012"/>
            <a:ext cx="2978331" cy="892552"/>
          </a:xfrm>
          <a:prstGeom prst="rect">
            <a:avLst/>
          </a:prstGeom>
          <a:noFill/>
        </p:spPr>
        <p:txBody>
          <a:bodyPr wrap="square" rtlCol="0">
            <a:spAutoFit/>
          </a:bodyPr>
          <a:lstStyle/>
          <a:p>
            <a:r>
              <a:rPr lang="vi-VN" sz="5200" b="1" u="sng" smtClean="0">
                <a:solidFill>
                  <a:srgbClr val="FF0000"/>
                </a:solidFill>
                <a:latin typeface="+mj-lt"/>
              </a:rPr>
              <a:t>Nhận xét:</a:t>
            </a:r>
            <a:endParaRPr lang="vi-VN" sz="5200" b="1" u="sng">
              <a:solidFill>
                <a:srgbClr val="FF0000"/>
              </a:solidFill>
              <a:latin typeface="+mj-lt"/>
            </a:endParaRPr>
          </a:p>
        </p:txBody>
      </p:sp>
      <p:sp>
        <p:nvSpPr>
          <p:cNvPr id="7" name="Rectangle 6"/>
          <p:cNvSpPr/>
          <p:nvPr/>
        </p:nvSpPr>
        <p:spPr>
          <a:xfrm>
            <a:off x="1322365" y="2059394"/>
            <a:ext cx="10381956" cy="2739211"/>
          </a:xfrm>
          <a:prstGeom prst="rect">
            <a:avLst/>
          </a:prstGeom>
        </p:spPr>
        <p:txBody>
          <a:bodyPr wrap="square">
            <a:spAutoFit/>
          </a:bodyPr>
          <a:lstStyle/>
          <a:p>
            <a:r>
              <a:rPr lang="vi-VN" sz="3400" i="1" smtClean="0">
                <a:solidFill>
                  <a:srgbClr val="000000"/>
                </a:solidFill>
                <a:latin typeface="+mj-lt"/>
              </a:rPr>
              <a:t>    Với c</a:t>
            </a:r>
            <a:r>
              <a:rPr lang="vi-VN" sz="3400" i="1" smtClean="0">
                <a:solidFill>
                  <a:srgbClr val="000000"/>
                </a:solidFill>
                <a:effectLst/>
                <a:latin typeface="+mj-lt"/>
              </a:rPr>
              <a:t>hức năng có lẽ không quá mới, nhưng với giao diện mới và mang nét hiện đại, những công cụ trên không chỉ hữu ích vì có tính năng cải tiến mà còn giúp Windows trở nên độc đáo và ấn tượng hơn.</a:t>
            </a:r>
          </a:p>
          <a:p>
            <a:endParaRPr lang="vi-VN" b="1" i="1" smtClean="0">
              <a:solidFill>
                <a:srgbClr val="000000"/>
              </a:solidFill>
              <a:effectLst/>
              <a:latin typeface="Times New Roman" panose="02020603050405020304" pitchFamily="18" charset="0"/>
            </a:endParaRPr>
          </a:p>
          <a:p>
            <a:endParaRPr lang="vi-VN"/>
          </a:p>
        </p:txBody>
      </p:sp>
      <p:sp>
        <p:nvSpPr>
          <p:cNvPr id="5" name="Slide Number Placeholder 4"/>
          <p:cNvSpPr>
            <a:spLocks noGrp="1"/>
          </p:cNvSpPr>
          <p:nvPr>
            <p:ph type="sldNum" sz="quarter" idx="12"/>
          </p:nvPr>
        </p:nvSpPr>
        <p:spPr>
          <a:xfrm>
            <a:off x="10307652" y="6253731"/>
            <a:ext cx="1884348" cy="604269"/>
          </a:xfrm>
        </p:spPr>
        <p:txBody>
          <a:bodyPr/>
          <a:lstStyle/>
          <a:p>
            <a:fld id="{77B9C0D2-3F63-4BAE-A372-13726CFC8712}" type="slidenum">
              <a:rPr lang="vi-VN" smtClean="0"/>
              <a:t>29</a:t>
            </a:fld>
            <a:endParaRPr lang="vi-VN"/>
          </a:p>
        </p:txBody>
      </p:sp>
    </p:spTree>
    <p:extLst>
      <p:ext uri="{BB962C8B-B14F-4D97-AF65-F5344CB8AC3E}">
        <p14:creationId xmlns:p14="http://schemas.microsoft.com/office/powerpoint/2010/main" val="1782779792"/>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0638"/>
            <a:ext cx="129857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8575" y="33338"/>
            <a:ext cx="1371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bwMode="auto">
          <a:xfrm>
            <a:off x="4807860" y="441688"/>
            <a:ext cx="3276600" cy="547688"/>
          </a:xfrm>
          <a:prstGeom prst="rect">
            <a:avLst/>
          </a:prstGeom>
          <a:noFill/>
          <a:ln w="9525">
            <a:noFill/>
            <a:miter lim="800000"/>
            <a:headEnd/>
            <a:tailEnd/>
          </a:ln>
        </p:spPr>
        <p:txBody>
          <a:bodyPr anchor="ctr"/>
          <a:lstStyle/>
          <a:p>
            <a:pPr algn="ctr" eaLnBrk="1" hangingPunct="1">
              <a:defRPr/>
            </a:pPr>
            <a:r>
              <a:rPr lang="en-US" sz="3900" b="1" kern="0" dirty="0">
                <a:ea typeface="+mj-ea"/>
                <a:cs typeface="Tahoma" pitchFamily="34" charset="0"/>
              </a:rPr>
              <a:t>TỔNG QUAN</a:t>
            </a:r>
          </a:p>
        </p:txBody>
      </p:sp>
      <p:pic>
        <p:nvPicPr>
          <p:cNvPr id="9" name="Picture 16" descr="W:\temp\ling\ppt\new_layout\arrow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100" y="1674813"/>
            <a:ext cx="6489592"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txBox="1">
            <a:spLocks noChangeArrowheads="1"/>
          </p:cNvSpPr>
          <p:nvPr/>
        </p:nvSpPr>
        <p:spPr bwMode="auto">
          <a:xfrm>
            <a:off x="4524374" y="1828800"/>
            <a:ext cx="549483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mtClean="0">
                <a:latin typeface="Tahoma" panose="020B0604030504040204" pitchFamily="34" charset="0"/>
                <a:ea typeface="PMingLiU" panose="02020500000000000000" pitchFamily="18" charset="-120"/>
              </a:rPr>
              <a:t>Giới thiệu Ribbon </a:t>
            </a:r>
            <a:r>
              <a:rPr lang="en-US" altLang="en-US" smtClean="0">
                <a:latin typeface="Tahoma" panose="020B0604030504040204" pitchFamily="34" charset="0"/>
                <a:ea typeface="PMingLiU" panose="02020500000000000000" pitchFamily="18" charset="-120"/>
              </a:rPr>
              <a:t>Framwork </a:t>
            </a:r>
            <a:endParaRPr lang="en-US" altLang="en-US">
              <a:latin typeface="Tahoma" panose="020B0604030504040204" pitchFamily="34" charset="0"/>
              <a:ea typeface="PMingLiU" panose="02020500000000000000" pitchFamily="18" charset="-120"/>
            </a:endParaRPr>
          </a:p>
        </p:txBody>
      </p:sp>
      <p:pic>
        <p:nvPicPr>
          <p:cNvPr id="31" name="Picture 30" descr="cir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825" y="1674813"/>
            <a:ext cx="787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p:cNvSpPr txBox="1">
            <a:spLocks noChangeArrowheads="1"/>
          </p:cNvSpPr>
          <p:nvPr/>
        </p:nvSpPr>
        <p:spPr bwMode="auto">
          <a:xfrm>
            <a:off x="3767138" y="1804988"/>
            <a:ext cx="5984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r>
              <a:rPr lang="en-US" altLang="en-US" sz="2800" b="1">
                <a:solidFill>
                  <a:schemeClr val="bg1"/>
                </a:solidFill>
                <a:ea typeface="PMingLiU" panose="02020500000000000000" pitchFamily="18" charset="-120"/>
              </a:rPr>
              <a:t>1.</a:t>
            </a:r>
            <a:endParaRPr lang="en-GB" altLang="en-US" sz="2800">
              <a:solidFill>
                <a:schemeClr val="bg1"/>
              </a:solidFill>
            </a:endParaRPr>
          </a:p>
        </p:txBody>
      </p:sp>
      <p:pic>
        <p:nvPicPr>
          <p:cNvPr id="33" name="Picture 16" descr="W:\temp\ling\ppt\new_layout\arrow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100" y="2592388"/>
            <a:ext cx="6489592"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itle 1"/>
          <p:cNvSpPr txBox="1">
            <a:spLocks noChangeArrowheads="1"/>
          </p:cNvSpPr>
          <p:nvPr/>
        </p:nvSpPr>
        <p:spPr bwMode="auto">
          <a:xfrm>
            <a:off x="4524375" y="2744788"/>
            <a:ext cx="5381524"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400" b="1">
                <a:solidFill>
                  <a:srgbClr val="92D050"/>
                </a:solidFill>
                <a:latin typeface="Tahoma" panose="020B0604030504040204" pitchFamily="34" charset="0"/>
                <a:ea typeface="PMingLiU" panose="02020500000000000000" pitchFamily="18" charset="-120"/>
              </a:rPr>
              <a:t> </a:t>
            </a:r>
            <a:r>
              <a:rPr lang="en-US" altLang="en-US" smtClean="0">
                <a:latin typeface="Tahoma" panose="020B0604030504040204" pitchFamily="34" charset="0"/>
                <a:ea typeface="PMingLiU" panose="02020500000000000000" pitchFamily="18" charset="-120"/>
              </a:rPr>
              <a:t>Một số ứng dụng</a:t>
            </a:r>
            <a:endParaRPr lang="en-US" altLang="en-US">
              <a:solidFill>
                <a:srgbClr val="92D050"/>
              </a:solidFill>
              <a:latin typeface="Tahoma" panose="020B0604030504040204" pitchFamily="34" charset="0"/>
              <a:ea typeface="PMingLiU" panose="02020500000000000000" pitchFamily="18" charset="-120"/>
            </a:endParaRPr>
          </a:p>
        </p:txBody>
      </p:sp>
      <p:pic>
        <p:nvPicPr>
          <p:cNvPr id="35" name="Picture 34" descr="cir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825" y="2592388"/>
            <a:ext cx="787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p:cNvSpPr txBox="1">
            <a:spLocks noChangeArrowheads="1"/>
          </p:cNvSpPr>
          <p:nvPr/>
        </p:nvSpPr>
        <p:spPr bwMode="auto">
          <a:xfrm>
            <a:off x="3767138" y="2722563"/>
            <a:ext cx="5984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r>
              <a:rPr lang="en-US" altLang="en-US" sz="2800" b="1">
                <a:solidFill>
                  <a:schemeClr val="bg1"/>
                </a:solidFill>
                <a:ea typeface="PMingLiU" panose="02020500000000000000" pitchFamily="18" charset="-120"/>
              </a:rPr>
              <a:t>2.</a:t>
            </a:r>
            <a:endParaRPr lang="en-GB" altLang="en-US" sz="2800">
              <a:solidFill>
                <a:schemeClr val="bg1"/>
              </a:solidFill>
            </a:endParaRPr>
          </a:p>
        </p:txBody>
      </p:sp>
      <p:pic>
        <p:nvPicPr>
          <p:cNvPr id="37" name="Picture 36" descr="W:\temp\ling\ppt\new_layout\arrow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12" y="3546475"/>
            <a:ext cx="6478479"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itle 1"/>
          <p:cNvSpPr txBox="1">
            <a:spLocks noChangeArrowheads="1"/>
          </p:cNvSpPr>
          <p:nvPr/>
        </p:nvSpPr>
        <p:spPr bwMode="auto">
          <a:xfrm>
            <a:off x="4535487" y="3700463"/>
            <a:ext cx="5370411"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mtClean="0">
                <a:latin typeface="Tahoma" panose="020B0604030504040204" pitchFamily="34" charset="0"/>
                <a:ea typeface="PMingLiU" panose="02020500000000000000" pitchFamily="18" charset="-120"/>
              </a:rPr>
              <a:t>Cài đặt Ribbon Control</a:t>
            </a:r>
            <a:endParaRPr lang="en-US" altLang="en-US">
              <a:latin typeface="Tahoma" panose="020B0604030504040204" pitchFamily="34" charset="0"/>
              <a:ea typeface="PMingLiU" panose="02020500000000000000" pitchFamily="18" charset="-120"/>
            </a:endParaRPr>
          </a:p>
        </p:txBody>
      </p:sp>
      <p:pic>
        <p:nvPicPr>
          <p:cNvPr id="39" name="Picture 38" descr="cir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938" y="3546475"/>
            <a:ext cx="785812"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1"/>
          <p:cNvSpPr txBox="1">
            <a:spLocks noChangeArrowheads="1"/>
          </p:cNvSpPr>
          <p:nvPr/>
        </p:nvSpPr>
        <p:spPr bwMode="auto">
          <a:xfrm>
            <a:off x="3778250" y="3676650"/>
            <a:ext cx="59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800" b="1">
                <a:solidFill>
                  <a:schemeClr val="bg1"/>
                </a:solidFill>
                <a:latin typeface="Tahoma" panose="020B0604030504040204" pitchFamily="34" charset="0"/>
                <a:ea typeface="PMingLiU" panose="02020500000000000000" pitchFamily="18" charset="-120"/>
              </a:rPr>
              <a:t>3.</a:t>
            </a:r>
            <a:endParaRPr lang="en-GB" altLang="en-US" sz="2800">
              <a:solidFill>
                <a:schemeClr val="bg1"/>
              </a:solidFill>
              <a:latin typeface="Tahoma" panose="020B0604030504040204" pitchFamily="34" charset="0"/>
              <a:ea typeface="PMingLiU" panose="02020500000000000000" pitchFamily="18" charset="-120"/>
            </a:endParaRPr>
          </a:p>
        </p:txBody>
      </p:sp>
      <p:pic>
        <p:nvPicPr>
          <p:cNvPr id="41" name="Picture 40" descr="W:\temp\ling\ppt\new_layout\arrow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099" y="4464050"/>
            <a:ext cx="6489591"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itle 1"/>
          <p:cNvSpPr txBox="1">
            <a:spLocks noChangeArrowheads="1"/>
          </p:cNvSpPr>
          <p:nvPr/>
        </p:nvSpPr>
        <p:spPr bwMode="auto">
          <a:xfrm>
            <a:off x="4524375" y="4616450"/>
            <a:ext cx="522912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spcBef>
                <a:spcPct val="0"/>
              </a:spcBef>
              <a:buFontTx/>
              <a:buNone/>
            </a:pPr>
            <a:r>
              <a:rPr lang="en-US" altLang="en-US" smtClean="0">
                <a:latin typeface="Tahoma" panose="020B0604030504040204" pitchFamily="34" charset="0"/>
                <a:ea typeface="PMingLiU" panose="02020500000000000000" pitchFamily="18" charset="-120"/>
              </a:rPr>
              <a:t>Demo Phần Mềm</a:t>
            </a:r>
            <a:endParaRPr lang="en-US" altLang="en-US">
              <a:latin typeface="Tahoma" panose="020B0604030504040204" pitchFamily="34" charset="0"/>
              <a:ea typeface="PMingLiU" panose="02020500000000000000" pitchFamily="18" charset="-120"/>
            </a:endParaRPr>
          </a:p>
        </p:txBody>
      </p:sp>
      <p:pic>
        <p:nvPicPr>
          <p:cNvPr id="43" name="Picture 42" descr="cir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825" y="4464050"/>
            <a:ext cx="7874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31"/>
          <p:cNvSpPr txBox="1">
            <a:spLocks noChangeArrowheads="1"/>
          </p:cNvSpPr>
          <p:nvPr/>
        </p:nvSpPr>
        <p:spPr bwMode="auto">
          <a:xfrm>
            <a:off x="3726873" y="4595812"/>
            <a:ext cx="63875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800" b="1">
                <a:solidFill>
                  <a:schemeClr val="bg1"/>
                </a:solidFill>
                <a:latin typeface="Tahoma" panose="020B0604030504040204" pitchFamily="34" charset="0"/>
                <a:ea typeface="PMingLiU" panose="02020500000000000000" pitchFamily="18" charset="-120"/>
              </a:rPr>
              <a:t>4.</a:t>
            </a:r>
            <a:endParaRPr lang="en-GB" altLang="en-US" sz="2800">
              <a:solidFill>
                <a:schemeClr val="bg1"/>
              </a:solidFill>
              <a:latin typeface="Tahoma" panose="020B0604030504040204" pitchFamily="34" charset="0"/>
              <a:ea typeface="PMingLiU" panose="02020500000000000000" pitchFamily="18" charset="-120"/>
            </a:endParaRPr>
          </a:p>
        </p:txBody>
      </p:sp>
      <p:pic>
        <p:nvPicPr>
          <p:cNvPr id="20505" name="Content Placeholder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5563" y="1590675"/>
            <a:ext cx="3582988" cy="457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6" name="Picture 49" descr="W:\temp\ling\ppt\new_layout\st_569.png"/>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rot="2700000">
            <a:off x="4596821" y="510137"/>
            <a:ext cx="422079" cy="379739"/>
          </a:xfrm>
          <a:prstGeom prst="rect">
            <a:avLst/>
          </a:prstGeom>
          <a:solidFill>
            <a:srgbClr val="FF0000"/>
          </a:solidFill>
          <a:ln>
            <a:noFill/>
          </a:ln>
          <a:extLst/>
        </p:spPr>
      </p:pic>
      <p:pic>
        <p:nvPicPr>
          <p:cNvPr id="28" name="Picture 27" descr="cir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750" y="5418137"/>
            <a:ext cx="7874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31"/>
          <p:cNvSpPr txBox="1">
            <a:spLocks noChangeArrowheads="1"/>
          </p:cNvSpPr>
          <p:nvPr/>
        </p:nvSpPr>
        <p:spPr bwMode="auto">
          <a:xfrm>
            <a:off x="3767138" y="5518150"/>
            <a:ext cx="63875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800" b="1">
                <a:solidFill>
                  <a:schemeClr val="bg1"/>
                </a:solidFill>
                <a:latin typeface="Tahoma" panose="020B0604030504040204" pitchFamily="34" charset="0"/>
                <a:ea typeface="PMingLiU" panose="02020500000000000000" pitchFamily="18" charset="-120"/>
              </a:rPr>
              <a:t>5</a:t>
            </a:r>
            <a:r>
              <a:rPr lang="en-US" altLang="en-US" sz="2800" b="1" smtClean="0">
                <a:solidFill>
                  <a:schemeClr val="bg1"/>
                </a:solidFill>
                <a:latin typeface="Tahoma" panose="020B0604030504040204" pitchFamily="34" charset="0"/>
                <a:ea typeface="PMingLiU" panose="02020500000000000000" pitchFamily="18" charset="-120"/>
              </a:rPr>
              <a:t>.</a:t>
            </a:r>
            <a:endParaRPr lang="en-GB" altLang="en-US" sz="2800">
              <a:solidFill>
                <a:schemeClr val="bg1"/>
              </a:solidFill>
              <a:latin typeface="Tahoma" panose="020B0604030504040204" pitchFamily="34" charset="0"/>
              <a:ea typeface="PMingLiU" panose="02020500000000000000" pitchFamily="18" charset="-120"/>
            </a:endParaRPr>
          </a:p>
        </p:txBody>
      </p:sp>
      <p:pic>
        <p:nvPicPr>
          <p:cNvPr id="30" name="Picture 29" descr="W:\temp\ling\ppt\new_layout\arrow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821" y="5478463"/>
            <a:ext cx="6489591"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itle 1"/>
          <p:cNvSpPr txBox="1">
            <a:spLocks noChangeArrowheads="1"/>
          </p:cNvSpPr>
          <p:nvPr/>
        </p:nvSpPr>
        <p:spPr bwMode="auto">
          <a:xfrm>
            <a:off x="4600571" y="5566497"/>
            <a:ext cx="522912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spcBef>
                <a:spcPct val="0"/>
              </a:spcBef>
              <a:buFontTx/>
              <a:buNone/>
            </a:pPr>
            <a:r>
              <a:rPr lang="en-US" altLang="en-US" smtClean="0">
                <a:latin typeface="Tahoma" panose="020B0604030504040204" pitchFamily="34" charset="0"/>
                <a:ea typeface="PMingLiU" panose="02020500000000000000" pitchFamily="18" charset="-120"/>
              </a:rPr>
              <a:t>Tài liệu tham khảo</a:t>
            </a:r>
            <a:endParaRPr lang="en-US" altLang="en-US">
              <a:latin typeface="Tahoma" panose="020B0604030504040204" pitchFamily="34" charset="0"/>
              <a:ea typeface="PMingLiU" panose="02020500000000000000" pitchFamily="18" charset="-120"/>
            </a:endParaRPr>
          </a:p>
        </p:txBody>
      </p:sp>
      <p:sp>
        <p:nvSpPr>
          <p:cNvPr id="4" name="Slide Number Placeholder 3"/>
          <p:cNvSpPr>
            <a:spLocks noGrp="1"/>
          </p:cNvSpPr>
          <p:nvPr>
            <p:ph type="sldNum" sz="quarter" idx="12"/>
          </p:nvPr>
        </p:nvSpPr>
        <p:spPr>
          <a:xfrm>
            <a:off x="10307652" y="6258345"/>
            <a:ext cx="1884348" cy="604269"/>
          </a:xfrm>
        </p:spPr>
        <p:txBody>
          <a:bodyPr/>
          <a:lstStyle/>
          <a:p>
            <a:fld id="{77B9C0D2-3F63-4BAE-A372-13726CFC8712}" type="slidenum">
              <a:rPr lang="vi-VN" smtClean="0"/>
              <a:t>3</a:t>
            </a:fld>
            <a:endParaRPr lang="vi-VN"/>
          </a:p>
        </p:txBody>
      </p:sp>
    </p:spTree>
    <p:extLst>
      <p:ext uri="{BB962C8B-B14F-4D97-AF65-F5344CB8AC3E}">
        <p14:creationId xmlns:p14="http://schemas.microsoft.com/office/powerpoint/2010/main" val="17725464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ppt_x"/>
                                          </p:val>
                                        </p:tav>
                                        <p:tav tm="100000">
                                          <p:val>
                                            <p:strVal val="#ppt_x"/>
                                          </p:val>
                                        </p:tav>
                                      </p:tavLst>
                                    </p:anim>
                                    <p:anim calcmode="lin" valueType="num">
                                      <p:cBhvr additive="base">
                                        <p:cTn id="22" dur="500" fill="hold"/>
                                        <p:tgtEl>
                                          <p:spTgt spid="3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ppt_x"/>
                                          </p:val>
                                        </p:tav>
                                        <p:tav tm="100000">
                                          <p:val>
                                            <p:strVal val="#ppt_x"/>
                                          </p:val>
                                        </p:tav>
                                      </p:tavLst>
                                    </p:anim>
                                    <p:anim calcmode="lin" valueType="num">
                                      <p:cBhvr additive="base">
                                        <p:cTn id="26" dur="500" fill="hold"/>
                                        <p:tgtEl>
                                          <p:spTgt spid="3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ppt_x"/>
                                          </p:val>
                                        </p:tav>
                                        <p:tav tm="100000">
                                          <p:val>
                                            <p:strVal val="#ppt_x"/>
                                          </p:val>
                                        </p:tav>
                                      </p:tavLst>
                                    </p:anim>
                                    <p:anim calcmode="lin" valueType="num">
                                      <p:cBhvr additive="base">
                                        <p:cTn id="3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ppt_x"/>
                                          </p:val>
                                        </p:tav>
                                        <p:tav tm="100000">
                                          <p:val>
                                            <p:strVal val="#ppt_x"/>
                                          </p:val>
                                        </p:tav>
                                      </p:tavLst>
                                    </p:anim>
                                    <p:anim calcmode="lin" valueType="num">
                                      <p:cBhvr additive="base">
                                        <p:cTn id="5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fill="hold"/>
                                        <p:tgtEl>
                                          <p:spTgt spid="41"/>
                                        </p:tgtEl>
                                        <p:attrNameLst>
                                          <p:attrName>ppt_x</p:attrName>
                                        </p:attrNameLst>
                                      </p:cBhvr>
                                      <p:tavLst>
                                        <p:tav tm="0">
                                          <p:val>
                                            <p:strVal val="#ppt_x"/>
                                          </p:val>
                                        </p:tav>
                                        <p:tav tm="100000">
                                          <p:val>
                                            <p:strVal val="#ppt_x"/>
                                          </p:val>
                                        </p:tav>
                                      </p:tavLst>
                                    </p:anim>
                                    <p:anim calcmode="lin" valueType="num">
                                      <p:cBhvr additive="base">
                                        <p:cTn id="58" dur="500" fill="hold"/>
                                        <p:tgtEl>
                                          <p:spTgt spid="4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additive="base">
                                        <p:cTn id="61" dur="500" fill="hold"/>
                                        <p:tgtEl>
                                          <p:spTgt spid="42"/>
                                        </p:tgtEl>
                                        <p:attrNameLst>
                                          <p:attrName>ppt_x</p:attrName>
                                        </p:attrNameLst>
                                      </p:cBhvr>
                                      <p:tavLst>
                                        <p:tav tm="0">
                                          <p:val>
                                            <p:strVal val="#ppt_x"/>
                                          </p:val>
                                        </p:tav>
                                        <p:tav tm="100000">
                                          <p:val>
                                            <p:strVal val="#ppt_x"/>
                                          </p:val>
                                        </p:tav>
                                      </p:tavLst>
                                    </p:anim>
                                    <p:anim calcmode="lin" valueType="num">
                                      <p:cBhvr additive="base">
                                        <p:cTn id="62" dur="500" fill="hold"/>
                                        <p:tgtEl>
                                          <p:spTgt spid="4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additive="base">
                                        <p:cTn id="65" dur="500" fill="hold"/>
                                        <p:tgtEl>
                                          <p:spTgt spid="43"/>
                                        </p:tgtEl>
                                        <p:attrNameLst>
                                          <p:attrName>ppt_x</p:attrName>
                                        </p:attrNameLst>
                                      </p:cBhvr>
                                      <p:tavLst>
                                        <p:tav tm="0">
                                          <p:val>
                                            <p:strVal val="#ppt_x"/>
                                          </p:val>
                                        </p:tav>
                                        <p:tav tm="100000">
                                          <p:val>
                                            <p:strVal val="#ppt_x"/>
                                          </p:val>
                                        </p:tav>
                                      </p:tavLst>
                                    </p:anim>
                                    <p:anim calcmode="lin" valueType="num">
                                      <p:cBhvr additive="base">
                                        <p:cTn id="66" dur="500" fill="hold"/>
                                        <p:tgtEl>
                                          <p:spTgt spid="4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500" fill="hold"/>
                                        <p:tgtEl>
                                          <p:spTgt spid="44"/>
                                        </p:tgtEl>
                                        <p:attrNameLst>
                                          <p:attrName>ppt_x</p:attrName>
                                        </p:attrNameLst>
                                      </p:cBhvr>
                                      <p:tavLst>
                                        <p:tav tm="0">
                                          <p:val>
                                            <p:strVal val="#ppt_x"/>
                                          </p:val>
                                        </p:tav>
                                        <p:tav tm="100000">
                                          <p:val>
                                            <p:strVal val="#ppt_x"/>
                                          </p:val>
                                        </p:tav>
                                      </p:tavLst>
                                    </p:anim>
                                    <p:anim calcmode="lin" valueType="num">
                                      <p:cBhvr additive="base">
                                        <p:cTn id="7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fill="hold"/>
                                        <p:tgtEl>
                                          <p:spTgt spid="30"/>
                                        </p:tgtEl>
                                        <p:attrNameLst>
                                          <p:attrName>ppt_x</p:attrName>
                                        </p:attrNameLst>
                                      </p:cBhvr>
                                      <p:tavLst>
                                        <p:tav tm="0">
                                          <p:val>
                                            <p:strVal val="#ppt_x"/>
                                          </p:val>
                                        </p:tav>
                                        <p:tav tm="100000">
                                          <p:val>
                                            <p:strVal val="#ppt_x"/>
                                          </p:val>
                                        </p:tav>
                                      </p:tavLst>
                                    </p:anim>
                                    <p:anim calcmode="lin" valueType="num">
                                      <p:cBhvr additive="base">
                                        <p:cTn id="76" dur="500" fill="hold"/>
                                        <p:tgtEl>
                                          <p:spTgt spid="30"/>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500" fill="hold"/>
                                        <p:tgtEl>
                                          <p:spTgt spid="28"/>
                                        </p:tgtEl>
                                        <p:attrNameLst>
                                          <p:attrName>ppt_x</p:attrName>
                                        </p:attrNameLst>
                                      </p:cBhvr>
                                      <p:tavLst>
                                        <p:tav tm="0">
                                          <p:val>
                                            <p:strVal val="#ppt_x"/>
                                          </p:val>
                                        </p:tav>
                                        <p:tav tm="100000">
                                          <p:val>
                                            <p:strVal val="#ppt_x"/>
                                          </p:val>
                                        </p:tav>
                                      </p:tavLst>
                                    </p:anim>
                                    <p:anim calcmode="lin" valueType="num">
                                      <p:cBhvr additive="base">
                                        <p:cTn id="80" dur="500" fill="hold"/>
                                        <p:tgtEl>
                                          <p:spTgt spid="2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 calcmode="lin" valueType="num">
                                      <p:cBhvr additive="base">
                                        <p:cTn id="83" dur="500" fill="hold"/>
                                        <p:tgtEl>
                                          <p:spTgt spid="29"/>
                                        </p:tgtEl>
                                        <p:attrNameLst>
                                          <p:attrName>ppt_x</p:attrName>
                                        </p:attrNameLst>
                                      </p:cBhvr>
                                      <p:tavLst>
                                        <p:tav tm="0">
                                          <p:val>
                                            <p:strVal val="#ppt_x"/>
                                          </p:val>
                                        </p:tav>
                                        <p:tav tm="100000">
                                          <p:val>
                                            <p:strVal val="#ppt_x"/>
                                          </p:val>
                                        </p:tav>
                                      </p:tavLst>
                                    </p:anim>
                                    <p:anim calcmode="lin" valueType="num">
                                      <p:cBhvr additive="base">
                                        <p:cTn id="84" dur="500" fill="hold"/>
                                        <p:tgtEl>
                                          <p:spTgt spid="29"/>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 calcmode="lin" valueType="num">
                                      <p:cBhvr additive="base">
                                        <p:cTn id="87" dur="500" fill="hold"/>
                                        <p:tgtEl>
                                          <p:spTgt spid="49"/>
                                        </p:tgtEl>
                                        <p:attrNameLst>
                                          <p:attrName>ppt_x</p:attrName>
                                        </p:attrNameLst>
                                      </p:cBhvr>
                                      <p:tavLst>
                                        <p:tav tm="0">
                                          <p:val>
                                            <p:strVal val="#ppt_x"/>
                                          </p:val>
                                        </p:tav>
                                        <p:tav tm="100000">
                                          <p:val>
                                            <p:strVal val="#ppt_x"/>
                                          </p:val>
                                        </p:tav>
                                      </p:tavLst>
                                    </p:anim>
                                    <p:anim calcmode="lin" valueType="num">
                                      <p:cBhvr additive="base">
                                        <p:cTn id="8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2" grpId="0"/>
      <p:bldP spid="34" grpId="0"/>
      <p:bldP spid="36" grpId="0"/>
      <p:bldP spid="38" grpId="0"/>
      <p:bldP spid="40" grpId="0"/>
      <p:bldP spid="42" grpId="0"/>
      <p:bldP spid="44" grpId="0"/>
      <p:bldP spid="29" grpId="0"/>
      <p:bldP spid="4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6" descr="W:\temp\ling\ppt\new_layout\arrow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0255" y="2174847"/>
            <a:ext cx="7562417" cy="772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0" y="-217714"/>
            <a:ext cx="12192000" cy="6858000"/>
          </a:xfrm>
          <a:prstGeom prst="rect">
            <a:avLst/>
          </a:prstGeom>
        </p:spPr>
      </p:pic>
      <p:pic>
        <p:nvPicPr>
          <p:cNvPr id="7" name="Picture 16" descr="W:\temp\ling\ppt\new_layout\arrow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749" y="341945"/>
            <a:ext cx="9659194" cy="772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cir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88" y="299546"/>
            <a:ext cx="1048210" cy="8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noChangeArrowheads="1"/>
          </p:cNvSpPr>
          <p:nvPr/>
        </p:nvSpPr>
        <p:spPr bwMode="auto">
          <a:xfrm>
            <a:off x="1828197" y="545627"/>
            <a:ext cx="91444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lvl="1" eaLnBrk="1" hangingPunct="1">
              <a:spcBef>
                <a:spcPct val="0"/>
              </a:spcBef>
              <a:buFontTx/>
              <a:buNone/>
            </a:pPr>
            <a:r>
              <a:rPr lang="en-US" altLang="en-US" sz="4600" b="1" smtClean="0">
                <a:solidFill>
                  <a:srgbClr val="FF0000"/>
                </a:solidFill>
                <a:latin typeface="Tahoma" panose="020B0604030504040204" pitchFamily="34" charset="0"/>
                <a:ea typeface="PMingLiU" panose="02020500000000000000" pitchFamily="18" charset="-120"/>
              </a:rPr>
              <a:t>Cài đặt Ribbon </a:t>
            </a:r>
            <a:r>
              <a:rPr lang="en-US" altLang="en-US" sz="4600" b="1" smtClean="0">
                <a:solidFill>
                  <a:srgbClr val="FF0000"/>
                </a:solidFill>
                <a:latin typeface="Tahoma" panose="020B0604030504040204" pitchFamily="34" charset="0"/>
                <a:ea typeface="PMingLiU" panose="02020500000000000000" pitchFamily="18" charset="-120"/>
              </a:rPr>
              <a:t>Framwork</a:t>
            </a:r>
            <a:endParaRPr lang="en-US" altLang="en-US" sz="4600" b="1">
              <a:solidFill>
                <a:srgbClr val="FF0000"/>
              </a:solidFill>
              <a:latin typeface="Tahoma" panose="020B0604030504040204" pitchFamily="34" charset="0"/>
              <a:ea typeface="PMingLiU" panose="02020500000000000000" pitchFamily="18" charset="-120"/>
            </a:endParaRPr>
          </a:p>
        </p:txBody>
      </p:sp>
      <p:sp>
        <p:nvSpPr>
          <p:cNvPr id="4" name="TextBox 3"/>
          <p:cNvSpPr txBox="1">
            <a:spLocks noChangeArrowheads="1"/>
          </p:cNvSpPr>
          <p:nvPr/>
        </p:nvSpPr>
        <p:spPr bwMode="auto">
          <a:xfrm>
            <a:off x="1041448" y="341945"/>
            <a:ext cx="52528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r>
              <a:rPr lang="en-US" altLang="en-US" sz="4000" b="1">
                <a:solidFill>
                  <a:schemeClr val="bg1"/>
                </a:solidFill>
                <a:ea typeface="PMingLiU" panose="02020500000000000000" pitchFamily="18" charset="-120"/>
              </a:rPr>
              <a:t>3</a:t>
            </a:r>
            <a:r>
              <a:rPr lang="en-US" altLang="en-US" sz="4000" b="1" smtClean="0">
                <a:solidFill>
                  <a:schemeClr val="bg1"/>
                </a:solidFill>
                <a:ea typeface="PMingLiU" panose="02020500000000000000" pitchFamily="18" charset="-120"/>
              </a:rPr>
              <a:t>.</a:t>
            </a:r>
            <a:endParaRPr lang="en-GB" altLang="en-US" sz="4000">
              <a:solidFill>
                <a:schemeClr val="bg1"/>
              </a:solidFill>
            </a:endParaRPr>
          </a:p>
        </p:txBody>
      </p:sp>
      <p:sp>
        <p:nvSpPr>
          <p:cNvPr id="8" name="TextBox 7"/>
          <p:cNvSpPr txBox="1"/>
          <p:nvPr/>
        </p:nvSpPr>
        <p:spPr>
          <a:xfrm>
            <a:off x="2525485" y="1780125"/>
            <a:ext cx="8592458" cy="3724096"/>
          </a:xfrm>
          <a:prstGeom prst="rect">
            <a:avLst/>
          </a:prstGeom>
          <a:noFill/>
        </p:spPr>
        <p:txBody>
          <a:bodyPr wrap="square" rtlCol="0">
            <a:spAutoFit/>
          </a:bodyPr>
          <a:lstStyle/>
          <a:p>
            <a:pPr marL="742950" indent="-742950">
              <a:buFont typeface="+mj-lt"/>
              <a:buAutoNum type="arabicPeriod"/>
            </a:pPr>
            <a:r>
              <a:rPr lang="en-US" sz="3600" smtClean="0">
                <a:latin typeface="Times New Roman" panose="02020603050405020304" pitchFamily="18" charset="0"/>
                <a:cs typeface="Times New Roman" panose="02020603050405020304" pitchFamily="18" charset="0"/>
              </a:rPr>
              <a:t>Yêu cầu Framework: 4.0</a:t>
            </a:r>
          </a:p>
          <a:p>
            <a:endParaRPr lang="en-US" sz="500" smtClean="0">
              <a:latin typeface="Times New Roman" panose="02020603050405020304" pitchFamily="18" charset="0"/>
              <a:cs typeface="Times New Roman" panose="02020603050405020304" pitchFamily="18" charset="0"/>
            </a:endParaRPr>
          </a:p>
          <a:p>
            <a:r>
              <a:rPr lang="en-US" sz="3600" smtClean="0">
                <a:latin typeface="Times New Roman" panose="02020603050405020304" pitchFamily="18" charset="0"/>
                <a:cs typeface="Times New Roman" panose="02020603050405020304" pitchFamily="18" charset="0"/>
              </a:rPr>
              <a:t>2.   File:</a:t>
            </a:r>
          </a:p>
          <a:p>
            <a:pPr marL="1028700" lvl="1" indent="-571500">
              <a:buFont typeface="Wingdings" panose="05000000000000000000" pitchFamily="2" charset="2"/>
              <a:buChar char="§"/>
            </a:pPr>
            <a:r>
              <a:rPr lang="en-US" sz="3600" smtClean="0">
                <a:latin typeface="Times New Roman" panose="02020603050405020304" pitchFamily="18" charset="0"/>
                <a:cs typeface="Times New Roman" panose="02020603050405020304" pitchFamily="18" charset="0"/>
              </a:rPr>
              <a:t>System.Windowns.Forms.Ribbon35.dl</a:t>
            </a:r>
          </a:p>
          <a:p>
            <a:pPr marL="1028700" lvl="1" indent="-571500">
              <a:buFont typeface="Wingdings" panose="05000000000000000000" pitchFamily="2" charset="2"/>
              <a:buChar char="§"/>
            </a:pPr>
            <a:r>
              <a:rPr lang="en-US" sz="3600" smtClean="0">
                <a:latin typeface="Times New Roman" panose="02020603050405020304" pitchFamily="18" charset="0"/>
                <a:cs typeface="Times New Roman" panose="02020603050405020304" pitchFamily="18" charset="0"/>
              </a:rPr>
              <a:t>DevComponents.DotNetBar2.dll</a:t>
            </a:r>
          </a:p>
          <a:p>
            <a:pPr lvl="1">
              <a:lnSpc>
                <a:spcPct val="150000"/>
              </a:lnSpc>
            </a:pPr>
            <a:endParaRPr lang="en-US" sz="500" smtClean="0">
              <a:latin typeface="Times New Roman" panose="02020603050405020304" pitchFamily="18" charset="0"/>
              <a:cs typeface="Times New Roman" panose="02020603050405020304" pitchFamily="18" charset="0"/>
            </a:endParaRPr>
          </a:p>
          <a:p>
            <a:r>
              <a:rPr lang="en-US" sz="3600" smtClean="0">
                <a:latin typeface="Times New Roman" panose="02020603050405020304" pitchFamily="18" charset="0"/>
                <a:cs typeface="Times New Roman" panose="02020603050405020304" pitchFamily="18" charset="0"/>
              </a:rPr>
              <a:t>3.   Add vào references của project</a:t>
            </a:r>
          </a:p>
          <a:p>
            <a:r>
              <a:rPr lang="en-US" sz="3600" smtClean="0">
                <a:latin typeface="Times New Roman" panose="02020603050405020304" pitchFamily="18" charset="0"/>
                <a:cs typeface="Times New Roman" panose="02020603050405020304" pitchFamily="18" charset="0"/>
              </a:rPr>
              <a:t>4.   Add Ribbon controls vào toolbox</a:t>
            </a:r>
            <a:endParaRPr lang="vi-VN" sz="3600">
              <a:latin typeface="Times New Roman" panose="02020603050405020304" pitchFamily="18" charset="0"/>
              <a:cs typeface="Times New Roman" panose="02020603050405020304" pitchFamily="18" charset="0"/>
            </a:endParaRPr>
          </a:p>
        </p:txBody>
      </p:sp>
      <p:sp>
        <p:nvSpPr>
          <p:cNvPr id="11" name="Slide Number Placeholder 10"/>
          <p:cNvSpPr>
            <a:spLocks noGrp="1"/>
          </p:cNvSpPr>
          <p:nvPr>
            <p:ph type="sldNum" sz="quarter" idx="12"/>
          </p:nvPr>
        </p:nvSpPr>
        <p:spPr>
          <a:xfrm>
            <a:off x="10030498" y="6129680"/>
            <a:ext cx="1884348" cy="604269"/>
          </a:xfrm>
        </p:spPr>
        <p:txBody>
          <a:bodyPr/>
          <a:lstStyle/>
          <a:p>
            <a:fld id="{77B9C0D2-3F63-4BAE-A372-13726CFC8712}" type="slidenum">
              <a:rPr lang="vi-VN" smtClean="0"/>
              <a:t>30</a:t>
            </a:fld>
            <a:endParaRPr lang="vi-VN"/>
          </a:p>
        </p:txBody>
      </p:sp>
    </p:spTree>
    <p:extLst>
      <p:ext uri="{BB962C8B-B14F-4D97-AF65-F5344CB8AC3E}">
        <p14:creationId xmlns:p14="http://schemas.microsoft.com/office/powerpoint/2010/main" val="420967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0" y="-217714"/>
            <a:ext cx="12192000" cy="6858000"/>
          </a:xfrm>
          <a:prstGeom prst="rect">
            <a:avLst/>
          </a:prstGeom>
        </p:spPr>
      </p:pic>
      <p:pic>
        <p:nvPicPr>
          <p:cNvPr id="4" name="jj">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13" y="0"/>
            <a:ext cx="12144375" cy="6858000"/>
          </a:xfrm>
          <a:prstGeom prst="rect">
            <a:avLst/>
          </a:prstGeom>
        </p:spPr>
      </p:pic>
    </p:spTree>
    <p:extLst>
      <p:ext uri="{BB962C8B-B14F-4D97-AF65-F5344CB8AC3E}">
        <p14:creationId xmlns:p14="http://schemas.microsoft.com/office/powerpoint/2010/main" val="26975528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17714"/>
            <a:ext cx="12192000" cy="6858000"/>
          </a:xfrm>
          <a:prstGeom prst="rect">
            <a:avLst/>
          </a:prstGeom>
        </p:spPr>
      </p:pic>
      <p:pic>
        <p:nvPicPr>
          <p:cNvPr id="4" name="Picture 16" descr="W:\temp\ling\ppt\new_layout\arrow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977" y="289693"/>
            <a:ext cx="6574908" cy="772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ir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2216" y="247294"/>
            <a:ext cx="1048210" cy="8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noChangeArrowheads="1"/>
          </p:cNvSpPr>
          <p:nvPr/>
        </p:nvSpPr>
        <p:spPr bwMode="auto">
          <a:xfrm>
            <a:off x="3330425" y="493375"/>
            <a:ext cx="91444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lvl="1" eaLnBrk="1" hangingPunct="1">
              <a:spcBef>
                <a:spcPct val="0"/>
              </a:spcBef>
              <a:buFontTx/>
              <a:buNone/>
            </a:pPr>
            <a:r>
              <a:rPr lang="en-US" altLang="en-US" sz="4600" b="1" smtClean="0">
                <a:solidFill>
                  <a:srgbClr val="FF0000"/>
                </a:solidFill>
                <a:latin typeface="Tahoma" panose="020B0604030504040204" pitchFamily="34" charset="0"/>
                <a:ea typeface="PMingLiU" panose="02020500000000000000" pitchFamily="18" charset="-120"/>
              </a:rPr>
              <a:t>Demo  Phần Mềm</a:t>
            </a:r>
            <a:endParaRPr lang="en-US" altLang="en-US" sz="4600" b="1">
              <a:solidFill>
                <a:srgbClr val="FF0000"/>
              </a:solidFill>
              <a:latin typeface="Tahoma" panose="020B0604030504040204" pitchFamily="34" charset="0"/>
              <a:ea typeface="PMingLiU" panose="02020500000000000000" pitchFamily="18" charset="-120"/>
            </a:endParaRPr>
          </a:p>
        </p:txBody>
      </p:sp>
      <p:sp>
        <p:nvSpPr>
          <p:cNvPr id="7" name="TextBox 6"/>
          <p:cNvSpPr txBox="1">
            <a:spLocks noChangeArrowheads="1"/>
          </p:cNvSpPr>
          <p:nvPr/>
        </p:nvSpPr>
        <p:spPr bwMode="auto">
          <a:xfrm>
            <a:off x="2543676" y="289693"/>
            <a:ext cx="52528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r>
              <a:rPr lang="en-US" altLang="en-US" sz="4000" b="1">
                <a:solidFill>
                  <a:schemeClr val="bg1"/>
                </a:solidFill>
                <a:ea typeface="PMingLiU" panose="02020500000000000000" pitchFamily="18" charset="-120"/>
              </a:rPr>
              <a:t>4</a:t>
            </a:r>
            <a:r>
              <a:rPr lang="en-US" altLang="en-US" sz="4000" b="1" smtClean="0">
                <a:solidFill>
                  <a:schemeClr val="bg1"/>
                </a:solidFill>
                <a:ea typeface="PMingLiU" panose="02020500000000000000" pitchFamily="18" charset="-120"/>
              </a:rPr>
              <a:t>.</a:t>
            </a:r>
            <a:endParaRPr lang="en-GB" altLang="en-US" sz="4000">
              <a:solidFill>
                <a:schemeClr val="bg1"/>
              </a:solidFill>
            </a:endParaRPr>
          </a:p>
        </p:txBody>
      </p:sp>
      <p:sp>
        <p:nvSpPr>
          <p:cNvPr id="9" name="TextBox 8"/>
          <p:cNvSpPr txBox="1"/>
          <p:nvPr/>
        </p:nvSpPr>
        <p:spPr>
          <a:xfrm>
            <a:off x="2664823" y="1724297"/>
            <a:ext cx="6152606" cy="1754326"/>
          </a:xfrm>
          <a:prstGeom prst="rect">
            <a:avLst/>
          </a:prstGeom>
          <a:noFill/>
        </p:spPr>
        <p:txBody>
          <a:bodyPr wrap="square" rtlCol="0">
            <a:spAutoFit/>
          </a:bodyPr>
          <a:lstStyle/>
          <a:p>
            <a:r>
              <a:rPr lang="en-US" smtClean="0"/>
              <a:t>Phần mềm tính tiền lương sử dụng ribbon fw dự kiến mai tụi em sẽ hoàn tất, em sẽ show video bài làm của mình ra phần sử dụng và gửi lại thầy sớm nhất có thể. Phần mềm hơi phức tạp vì lần đầu tụi em làm nên chưa có kinh nghiệm tính lương giảng viên. Mong thầy thông cảm vì sự chậm trễ của nhóm. Em cảm ơn thầy!</a:t>
            </a:r>
            <a:endParaRPr lang="vi-VN"/>
          </a:p>
        </p:txBody>
      </p:sp>
      <p:sp>
        <p:nvSpPr>
          <p:cNvPr id="12" name="Slide Number Placeholder 11"/>
          <p:cNvSpPr>
            <a:spLocks noGrp="1"/>
          </p:cNvSpPr>
          <p:nvPr>
            <p:ph type="sldNum" sz="quarter" idx="12"/>
          </p:nvPr>
        </p:nvSpPr>
        <p:spPr>
          <a:xfrm>
            <a:off x="10280177" y="6230847"/>
            <a:ext cx="1884348" cy="604269"/>
          </a:xfrm>
        </p:spPr>
        <p:txBody>
          <a:bodyPr/>
          <a:lstStyle/>
          <a:p>
            <a:fld id="{77B9C0D2-3F63-4BAE-A372-13726CFC8712}" type="slidenum">
              <a:rPr lang="vi-VN" smtClean="0"/>
              <a:t>32</a:t>
            </a:fld>
            <a:endParaRPr lang="vi-VN"/>
          </a:p>
        </p:txBody>
      </p:sp>
    </p:spTree>
    <p:extLst>
      <p:ext uri="{BB962C8B-B14F-4D97-AF65-F5344CB8AC3E}">
        <p14:creationId xmlns:p14="http://schemas.microsoft.com/office/powerpoint/2010/main" val="189710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TextBox 2"/>
          <p:cNvSpPr txBox="1"/>
          <p:nvPr/>
        </p:nvSpPr>
        <p:spPr>
          <a:xfrm>
            <a:off x="666206" y="209006"/>
            <a:ext cx="5734594" cy="692497"/>
          </a:xfrm>
          <a:prstGeom prst="rect">
            <a:avLst/>
          </a:prstGeom>
          <a:noFill/>
        </p:spPr>
        <p:txBody>
          <a:bodyPr wrap="square" rtlCol="0">
            <a:spAutoFit/>
          </a:bodyPr>
          <a:lstStyle/>
          <a:p>
            <a:r>
              <a:rPr lang="en-US" sz="3900" i="1" u="sng" smtClean="0">
                <a:solidFill>
                  <a:srgbClr val="FF0000"/>
                </a:solidFill>
                <a:latin typeface="Tahoma" panose="020B0604030504040204" pitchFamily="34" charset="0"/>
                <a:ea typeface="Tahoma" panose="020B0604030504040204" pitchFamily="34" charset="0"/>
                <a:cs typeface="Tahoma" panose="020B0604030504040204" pitchFamily="34" charset="0"/>
              </a:rPr>
              <a:t>Tài liệu tham khảo:</a:t>
            </a:r>
            <a:endParaRPr lang="vi-VN" sz="3900" i="1" u="sng">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p:nvPr/>
        </p:nvSpPr>
        <p:spPr>
          <a:xfrm>
            <a:off x="574765" y="1476591"/>
            <a:ext cx="10855235" cy="3539430"/>
          </a:xfrm>
          <a:prstGeom prst="rect">
            <a:avLst/>
          </a:prstGeom>
        </p:spPr>
        <p:txBody>
          <a:bodyPr wrap="square">
            <a:spAutoFit/>
          </a:bodyPr>
          <a:lstStyle/>
          <a:p>
            <a:pPr marL="342900" indent="-342900">
              <a:buFont typeface="Arial" panose="020B0604020202020204" pitchFamily="34" charset="0"/>
              <a:buChar char="•"/>
            </a:pPr>
            <a:r>
              <a:rPr lang="vi-VN" sz="2800" i="1" u="sng">
                <a:solidFill>
                  <a:srgbClr val="0070C0"/>
                </a:solidFill>
                <a:latin typeface="+mj-lt"/>
              </a:rPr>
              <a:t>http://forum.bkav.com.vn/forum/bkav-other/phan-mem/42119-mang-giao-dien-ribbon-len-notepad</a:t>
            </a:r>
          </a:p>
          <a:p>
            <a:pPr marL="342900" indent="-342900">
              <a:buFont typeface="Arial" panose="020B0604020202020204" pitchFamily="34" charset="0"/>
              <a:buChar char="•"/>
            </a:pPr>
            <a:r>
              <a:rPr lang="vi-VN" sz="2800" i="1" u="sng" smtClean="0">
                <a:solidFill>
                  <a:srgbClr val="0070C0"/>
                </a:solidFill>
                <a:latin typeface="+mj-lt"/>
              </a:rPr>
              <a:t>https</a:t>
            </a:r>
            <a:r>
              <a:rPr lang="vi-VN" sz="2800" i="1" u="sng">
                <a:solidFill>
                  <a:srgbClr val="0070C0"/>
                </a:solidFill>
                <a:latin typeface="+mj-lt"/>
              </a:rPr>
              <a:t>://www.youtube.com/watch?v=OPrj7c1CYIg</a:t>
            </a:r>
          </a:p>
          <a:p>
            <a:pPr marL="342900" indent="-342900">
              <a:buFont typeface="Arial" panose="020B0604020202020204" pitchFamily="34" charset="0"/>
              <a:buChar char="•"/>
            </a:pPr>
            <a:r>
              <a:rPr lang="vi-VN" sz="2800" i="1" u="sng">
                <a:solidFill>
                  <a:srgbClr val="0070C0"/>
                </a:solidFill>
                <a:latin typeface="+mj-lt"/>
              </a:rPr>
              <a:t>https://</a:t>
            </a:r>
            <a:r>
              <a:rPr lang="vi-VN" sz="2800" i="1" u="sng" smtClean="0">
                <a:solidFill>
                  <a:srgbClr val="0070C0"/>
                </a:solidFill>
                <a:latin typeface="+mj-lt"/>
              </a:rPr>
              <a:t>www.google.com.vn/search?q=pp+2003&amp;espv=2&amp;biw=1366&amp;bih=667&amp;source=lnms&amp;tbm=isch&amp;sa=X&amp;ved=0ahUKEwintO1yd3OAhVIJpQKHZ_BDjQQ_AUIBygC#imgdii=m4IvQ2k7pYV5fM%3A%3Bm4IvQ2k7pYV5fM%3A%3BFHyGdHeV2qk-NM%3A&amp;imgrc=m4IvQ2k7pYV5fM%3A</a:t>
            </a:r>
            <a:endParaRPr lang="vi-VN" sz="2800" i="1" u="sng">
              <a:solidFill>
                <a:srgbClr val="0070C0"/>
              </a:solidFill>
              <a:latin typeface="+mj-lt"/>
            </a:endParaRPr>
          </a:p>
        </p:txBody>
      </p:sp>
      <p:sp>
        <p:nvSpPr>
          <p:cNvPr id="7" name="Slide Number Placeholder 6"/>
          <p:cNvSpPr>
            <a:spLocks noGrp="1"/>
          </p:cNvSpPr>
          <p:nvPr>
            <p:ph type="sldNum" sz="quarter" idx="12"/>
          </p:nvPr>
        </p:nvSpPr>
        <p:spPr>
          <a:xfrm>
            <a:off x="10307652" y="6253731"/>
            <a:ext cx="1884348" cy="604269"/>
          </a:xfrm>
        </p:spPr>
        <p:txBody>
          <a:bodyPr/>
          <a:lstStyle/>
          <a:p>
            <a:fld id="{77B9C0D2-3F63-4BAE-A372-13726CFC8712}" type="slidenum">
              <a:rPr lang="vi-VN" smtClean="0"/>
              <a:t>33</a:t>
            </a:fld>
            <a:endParaRPr lang="vi-VN"/>
          </a:p>
        </p:txBody>
      </p:sp>
    </p:spTree>
    <p:extLst>
      <p:ext uri="{BB962C8B-B14F-4D97-AF65-F5344CB8AC3E}">
        <p14:creationId xmlns:p14="http://schemas.microsoft.com/office/powerpoint/2010/main" val="792700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9" y="-297"/>
            <a:ext cx="12193057" cy="6858594"/>
          </a:xfrm>
          <a:prstGeom prst="rect">
            <a:avLst/>
          </a:prstGeom>
        </p:spPr>
      </p:pic>
      <p:sp>
        <p:nvSpPr>
          <p:cNvPr id="2" name="Rectangle 1"/>
          <p:cNvSpPr/>
          <p:nvPr/>
        </p:nvSpPr>
        <p:spPr>
          <a:xfrm>
            <a:off x="515981" y="1110806"/>
            <a:ext cx="11160035" cy="5109091"/>
          </a:xfrm>
          <a:prstGeom prst="rect">
            <a:avLst/>
          </a:prstGeom>
        </p:spPr>
        <p:txBody>
          <a:bodyPr wrap="square">
            <a:spAutoFit/>
          </a:bodyPr>
          <a:lstStyle/>
          <a:p>
            <a:pPr marL="342900" indent="-342900">
              <a:buFont typeface="Arial" panose="020B0604020202020204" pitchFamily="34" charset="0"/>
              <a:buChar char="•"/>
            </a:pPr>
            <a:r>
              <a:rPr lang="vi-VN" sz="2800" i="1" u="sng" smtClean="0">
                <a:solidFill>
                  <a:srgbClr val="0070C0"/>
                </a:solidFill>
                <a:latin typeface="+mj-lt"/>
              </a:rPr>
              <a:t>https</a:t>
            </a:r>
            <a:r>
              <a:rPr lang="vi-VN" sz="2800" i="1" u="sng">
                <a:solidFill>
                  <a:srgbClr val="0070C0"/>
                </a:solidFill>
                <a:latin typeface="+mj-lt"/>
              </a:rPr>
              <a:t>://translate.google.com/translate?depth=1&amp;hl=vi&amp;prev=search&amp;rurl=translate.google.com.vn&amp;sl=en&amp;u=https://msdn.microsoft.com/enus/library/windows/desktop/dd940493(v%3Dvs.85).aspx</a:t>
            </a:r>
          </a:p>
          <a:p>
            <a:pPr marL="342900" indent="-342900">
              <a:buFont typeface="Arial" panose="020B0604020202020204" pitchFamily="34" charset="0"/>
              <a:buChar char="•"/>
            </a:pPr>
            <a:r>
              <a:rPr lang="vi-VN" sz="2800" i="1" u="sng" smtClean="0">
                <a:solidFill>
                  <a:srgbClr val="0070C0"/>
                </a:solidFill>
                <a:latin typeface="+mj-lt"/>
              </a:rPr>
              <a:t>https</a:t>
            </a:r>
            <a:r>
              <a:rPr lang="vi-VN" sz="2800" i="1" u="sng">
                <a:solidFill>
                  <a:srgbClr val="0070C0"/>
                </a:solidFill>
                <a:latin typeface="+mj-lt"/>
              </a:rPr>
              <a:t>://translate.google.com/translate?depth=1&amp;hl=vi&amp;prev=search&amp;rurl=translate.google.com.vn&amp;sl=en&amp;u=https://</a:t>
            </a:r>
            <a:r>
              <a:rPr lang="vi-VN" sz="2800" i="1" u="sng" smtClean="0">
                <a:solidFill>
                  <a:srgbClr val="0070C0"/>
                </a:solidFill>
                <a:latin typeface="+mj-lt"/>
              </a:rPr>
              <a:t>msdn.microsoft.com/enus/library/windows/desktop/dd940493(v%3Dvs.85</a:t>
            </a:r>
            <a:r>
              <a:rPr lang="vi-VN" sz="2800" i="1" u="sng">
                <a:solidFill>
                  <a:srgbClr val="0070C0"/>
                </a:solidFill>
                <a:latin typeface="+mj-lt"/>
              </a:rPr>
              <a:t>).</a:t>
            </a:r>
            <a:r>
              <a:rPr lang="vi-VN" sz="2800" i="1" u="sng" smtClean="0">
                <a:solidFill>
                  <a:srgbClr val="0070C0"/>
                </a:solidFill>
                <a:latin typeface="+mj-lt"/>
              </a:rPr>
              <a:t>aspx</a:t>
            </a:r>
          </a:p>
          <a:p>
            <a:pPr marL="342900" indent="-342900">
              <a:buFont typeface="Arial" panose="020B0604020202020204" pitchFamily="34" charset="0"/>
              <a:buChar char="•"/>
            </a:pPr>
            <a:r>
              <a:rPr lang="vi-VN" sz="2800" i="1" u="sng" smtClean="0">
                <a:solidFill>
                  <a:srgbClr val="0070C0"/>
                </a:solidFill>
                <a:latin typeface="+mj-lt"/>
              </a:rPr>
              <a:t>https</a:t>
            </a:r>
            <a:r>
              <a:rPr lang="vi-VN" sz="2800" i="1" u="sng">
                <a:solidFill>
                  <a:srgbClr val="0070C0"/>
                </a:solidFill>
                <a:latin typeface="+mj-lt"/>
              </a:rPr>
              <a:t>://translate.googleusercontent.com/translate_c?depth=1&amp;hl=vi&amp;prev=search&amp;rurl=translate.google.com.vn&amp;sl=en&amp;u=https://msdn.microsoft.com/en-us/library/windows/desktop/dd316910(v%3Dvs.85).</a:t>
            </a:r>
            <a:r>
              <a:rPr lang="vi-VN" sz="2800" i="1" u="sng" smtClean="0">
                <a:solidFill>
                  <a:srgbClr val="0070C0"/>
                </a:solidFill>
                <a:latin typeface="+mj-lt"/>
              </a:rPr>
              <a:t>aspx&amp;usg=ALkJrhjtecDsmeny5e2h9yS-OIS2gUjAtA#ribbonview</a:t>
            </a:r>
          </a:p>
          <a:p>
            <a:endParaRPr lang="vi-VN"/>
          </a:p>
        </p:txBody>
      </p:sp>
      <p:sp>
        <p:nvSpPr>
          <p:cNvPr id="4" name="TextBox 3"/>
          <p:cNvSpPr txBox="1"/>
          <p:nvPr/>
        </p:nvSpPr>
        <p:spPr>
          <a:xfrm>
            <a:off x="666206" y="209006"/>
            <a:ext cx="5734594" cy="692497"/>
          </a:xfrm>
          <a:prstGeom prst="rect">
            <a:avLst/>
          </a:prstGeom>
          <a:noFill/>
        </p:spPr>
        <p:txBody>
          <a:bodyPr wrap="square" rtlCol="0">
            <a:spAutoFit/>
          </a:bodyPr>
          <a:lstStyle/>
          <a:p>
            <a:r>
              <a:rPr lang="en-US" sz="3900" i="1" u="sng" smtClean="0">
                <a:solidFill>
                  <a:srgbClr val="FF0000"/>
                </a:solidFill>
                <a:latin typeface="Tahoma" panose="020B0604030504040204" pitchFamily="34" charset="0"/>
                <a:ea typeface="Tahoma" panose="020B0604030504040204" pitchFamily="34" charset="0"/>
                <a:cs typeface="Tahoma" panose="020B0604030504040204" pitchFamily="34" charset="0"/>
              </a:rPr>
              <a:t>Tài liệu tham khảo:</a:t>
            </a:r>
            <a:endParaRPr lang="vi-VN" sz="3900" i="1" u="sng">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7" name="Slide Number Placeholder 6"/>
          <p:cNvSpPr>
            <a:spLocks noGrp="1"/>
          </p:cNvSpPr>
          <p:nvPr>
            <p:ph type="sldNum" sz="quarter" idx="12"/>
          </p:nvPr>
        </p:nvSpPr>
        <p:spPr>
          <a:xfrm>
            <a:off x="10141908" y="6271093"/>
            <a:ext cx="1884348" cy="604269"/>
          </a:xfrm>
        </p:spPr>
        <p:txBody>
          <a:bodyPr/>
          <a:lstStyle/>
          <a:p>
            <a:fld id="{77B9C0D2-3F63-4BAE-A372-13726CFC8712}" type="slidenum">
              <a:rPr lang="vi-VN" smtClean="0"/>
              <a:t>34</a:t>
            </a:fld>
            <a:endParaRPr lang="vi-VN"/>
          </a:p>
        </p:txBody>
      </p:sp>
    </p:spTree>
    <p:extLst>
      <p:ext uri="{BB962C8B-B14F-4D97-AF65-F5344CB8AC3E}">
        <p14:creationId xmlns:p14="http://schemas.microsoft.com/office/powerpoint/2010/main" val="32183814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7" y="-594"/>
            <a:ext cx="12193057" cy="6858594"/>
          </a:xfrm>
          <a:prstGeom prst="rect">
            <a:avLst/>
          </a:prstGeom>
        </p:spPr>
      </p:pic>
      <p:sp>
        <p:nvSpPr>
          <p:cNvPr id="3" name="Rectangle 2"/>
          <p:cNvSpPr/>
          <p:nvPr/>
        </p:nvSpPr>
        <p:spPr>
          <a:xfrm>
            <a:off x="1489165" y="1642795"/>
            <a:ext cx="9601200" cy="3816429"/>
          </a:xfrm>
          <a:prstGeom prst="rect">
            <a:avLst/>
          </a:prstGeom>
        </p:spPr>
        <p:txBody>
          <a:bodyPr wrap="square">
            <a:spAutoFit/>
          </a:bodyPr>
          <a:lstStyle/>
          <a:p>
            <a:pPr marL="457200" indent="-457200">
              <a:buFont typeface="Arial" panose="020B0604020202020204" pitchFamily="34" charset="0"/>
              <a:buChar char="•"/>
            </a:pPr>
            <a:r>
              <a:rPr lang="vi-VN" sz="2800" i="1" u="sng">
                <a:solidFill>
                  <a:srgbClr val="0070C0"/>
                </a:solidFill>
                <a:latin typeface="+mj-lt"/>
              </a:rPr>
              <a:t>http://</a:t>
            </a:r>
            <a:r>
              <a:rPr lang="vi-VN" sz="2800" i="1" u="sng" smtClean="0">
                <a:solidFill>
                  <a:srgbClr val="0070C0"/>
                </a:solidFill>
                <a:latin typeface="+mj-lt"/>
              </a:rPr>
              <a:t>tailieu.vn/doc/tim-hieu-microsoft-powerpoint-2007-348021.html</a:t>
            </a:r>
            <a:endParaRPr lang="vi-VN" sz="2800" i="1" u="sng">
              <a:solidFill>
                <a:srgbClr val="0070C0"/>
              </a:solidFill>
              <a:latin typeface="+mj-lt"/>
            </a:endParaRPr>
          </a:p>
          <a:p>
            <a:pPr marL="457200" indent="-457200">
              <a:buFont typeface="Arial" panose="020B0604020202020204" pitchFamily="34" charset="0"/>
              <a:buChar char="•"/>
            </a:pPr>
            <a:r>
              <a:rPr lang="vi-VN" sz="2800" i="1" u="sng" smtClean="0">
                <a:solidFill>
                  <a:srgbClr val="0070C0"/>
                </a:solidFill>
                <a:latin typeface="+mj-lt"/>
              </a:rPr>
              <a:t>https</a:t>
            </a:r>
            <a:r>
              <a:rPr lang="vi-VN" sz="2800" i="1" u="sng">
                <a:solidFill>
                  <a:srgbClr val="0070C0"/>
                </a:solidFill>
                <a:latin typeface="+mj-lt"/>
              </a:rPr>
              <a:t>://</a:t>
            </a:r>
            <a:r>
              <a:rPr lang="vi-VN" sz="2800" i="1" u="sng" smtClean="0">
                <a:solidFill>
                  <a:srgbClr val="0070C0"/>
                </a:solidFill>
                <a:latin typeface="+mj-lt"/>
              </a:rPr>
              <a:t>www.google.com.vn/webhp?sourceid=chrome-instant&amp;ion=1&amp;espv=2&amp;ie=UTF-8#q=COM+la+gi</a:t>
            </a:r>
          </a:p>
          <a:p>
            <a:pPr marL="457200" indent="-457200">
              <a:buFont typeface="Arial" panose="020B0604020202020204" pitchFamily="34" charset="0"/>
              <a:buChar char="•"/>
            </a:pPr>
            <a:r>
              <a:rPr lang="vi-VN" sz="2800" i="1" u="sng">
                <a:solidFill>
                  <a:srgbClr val="0070C0"/>
                </a:solidFill>
                <a:latin typeface="+mj-lt"/>
              </a:rPr>
              <a:t>http://dantri.com.vn/suc-manh-so/thay-ao-moi-hien-dai-cho-ung-dung-windows-quen-thuoc-1291535428.htm</a:t>
            </a:r>
          </a:p>
          <a:p>
            <a:pPr marL="457200" indent="-457200">
              <a:buFont typeface="Arial" panose="020B0604020202020204" pitchFamily="34" charset="0"/>
              <a:buChar char="•"/>
            </a:pPr>
            <a:endParaRPr lang="vi-VN" sz="2800" i="1" u="sng" smtClean="0">
              <a:solidFill>
                <a:srgbClr val="0070C0"/>
              </a:solidFill>
              <a:latin typeface="+mj-lt"/>
            </a:endParaRPr>
          </a:p>
          <a:p>
            <a:pPr marL="342900" indent="-342900">
              <a:buFont typeface="Arial" panose="020B0604020202020204" pitchFamily="34" charset="0"/>
              <a:buChar char="•"/>
            </a:pPr>
            <a:endParaRPr lang="vi-VN" sz="2800" i="1" u="sng">
              <a:solidFill>
                <a:srgbClr val="0070C0"/>
              </a:solidFill>
              <a:latin typeface="+mj-lt"/>
            </a:endParaRPr>
          </a:p>
          <a:p>
            <a:pPr marL="342900" indent="-342900">
              <a:buFont typeface="Arial" panose="020B0604020202020204" pitchFamily="34" charset="0"/>
              <a:buChar char="•"/>
            </a:pPr>
            <a:endParaRPr lang="vi-VN"/>
          </a:p>
        </p:txBody>
      </p:sp>
      <p:sp>
        <p:nvSpPr>
          <p:cNvPr id="5" name="TextBox 4"/>
          <p:cNvSpPr txBox="1"/>
          <p:nvPr/>
        </p:nvSpPr>
        <p:spPr>
          <a:xfrm>
            <a:off x="666206" y="209006"/>
            <a:ext cx="5734594" cy="692497"/>
          </a:xfrm>
          <a:prstGeom prst="rect">
            <a:avLst/>
          </a:prstGeom>
          <a:noFill/>
        </p:spPr>
        <p:txBody>
          <a:bodyPr wrap="square" rtlCol="0">
            <a:spAutoFit/>
          </a:bodyPr>
          <a:lstStyle/>
          <a:p>
            <a:r>
              <a:rPr lang="en-US" sz="3900" i="1" u="sng" smtClean="0">
                <a:solidFill>
                  <a:srgbClr val="FF0000"/>
                </a:solidFill>
                <a:latin typeface="Tahoma" panose="020B0604030504040204" pitchFamily="34" charset="0"/>
                <a:ea typeface="Tahoma" panose="020B0604030504040204" pitchFamily="34" charset="0"/>
                <a:cs typeface="Tahoma" panose="020B0604030504040204" pitchFamily="34" charset="0"/>
              </a:rPr>
              <a:t>Tài liệu tham khảo:</a:t>
            </a:r>
            <a:endParaRPr lang="vi-VN" sz="3900" i="1" u="sng">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7" name="Slide Number Placeholder 6"/>
          <p:cNvSpPr>
            <a:spLocks noGrp="1"/>
          </p:cNvSpPr>
          <p:nvPr>
            <p:ph type="sldNum" sz="quarter" idx="12"/>
          </p:nvPr>
        </p:nvSpPr>
        <p:spPr>
          <a:xfrm>
            <a:off x="10148191" y="6253731"/>
            <a:ext cx="1884348" cy="604269"/>
          </a:xfrm>
        </p:spPr>
        <p:txBody>
          <a:bodyPr/>
          <a:lstStyle/>
          <a:p>
            <a:fld id="{77B9C0D2-3F63-4BAE-A372-13726CFC8712}" type="slidenum">
              <a:rPr lang="vi-VN" smtClean="0"/>
              <a:t>35</a:t>
            </a:fld>
            <a:endParaRPr lang="vi-VN"/>
          </a:p>
        </p:txBody>
      </p:sp>
    </p:spTree>
    <p:extLst>
      <p:ext uri="{BB962C8B-B14F-4D97-AF65-F5344CB8AC3E}">
        <p14:creationId xmlns:p14="http://schemas.microsoft.com/office/powerpoint/2010/main" val="41544218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0638"/>
            <a:ext cx="129857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8575" y="33338"/>
            <a:ext cx="1371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6" descr="W:\temp\ling\ppt\new_layout\arrow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225" y="1174768"/>
            <a:ext cx="9340996"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txBox="1">
            <a:spLocks noChangeArrowheads="1"/>
          </p:cNvSpPr>
          <p:nvPr/>
        </p:nvSpPr>
        <p:spPr bwMode="auto">
          <a:xfrm>
            <a:off x="2811737" y="1240788"/>
            <a:ext cx="8607289" cy="55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4300" b="1" smtClean="0">
                <a:solidFill>
                  <a:srgbClr val="FF0000"/>
                </a:solidFill>
                <a:latin typeface="Tahoma" panose="020B0604030504040204" pitchFamily="34" charset="0"/>
                <a:ea typeface="PMingLiU" panose="02020500000000000000" pitchFamily="18" charset="-120"/>
              </a:rPr>
              <a:t>Giới thiệu Ribbon </a:t>
            </a:r>
            <a:r>
              <a:rPr lang="en-US" altLang="en-US" sz="4300" b="1" smtClean="0">
                <a:solidFill>
                  <a:srgbClr val="FF0000"/>
                </a:solidFill>
                <a:latin typeface="Tahoma" panose="020B0604030504040204" pitchFamily="34" charset="0"/>
                <a:ea typeface="PMingLiU" panose="02020500000000000000" pitchFamily="18" charset="-120"/>
              </a:rPr>
              <a:t>Framwork </a:t>
            </a:r>
            <a:endParaRPr lang="en-US" altLang="en-US" sz="4300" b="1">
              <a:solidFill>
                <a:srgbClr val="FF0000"/>
              </a:solidFill>
              <a:latin typeface="Tahoma" panose="020B0604030504040204" pitchFamily="34" charset="0"/>
              <a:ea typeface="PMingLiU" panose="02020500000000000000" pitchFamily="18" charset="-120"/>
            </a:endParaRPr>
          </a:p>
        </p:txBody>
      </p:sp>
      <p:pic>
        <p:nvPicPr>
          <p:cNvPr id="8" name="Picture 7" descr="cir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5392" y="1105922"/>
            <a:ext cx="1048210" cy="93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877818" y="1158736"/>
            <a:ext cx="340814" cy="1308050"/>
          </a:xfrm>
          <a:prstGeom prst="rect">
            <a:avLst/>
          </a:prstGeom>
          <a:noFill/>
        </p:spPr>
        <p:txBody>
          <a:bodyPr wrap="square" rtlCol="0">
            <a:spAutoFit/>
          </a:bodyPr>
          <a:lstStyle/>
          <a:p>
            <a:r>
              <a:rPr lang="en-US" altLang="en-US" sz="4300" b="1">
                <a:solidFill>
                  <a:schemeClr val="bg1"/>
                </a:solidFill>
                <a:ea typeface="PMingLiU" panose="02020500000000000000" pitchFamily="18" charset="-120"/>
              </a:rPr>
              <a:t>1</a:t>
            </a:r>
            <a:r>
              <a:rPr lang="en-US" altLang="en-US" b="1">
                <a:solidFill>
                  <a:schemeClr val="bg1"/>
                </a:solidFill>
                <a:ea typeface="PMingLiU" panose="02020500000000000000" pitchFamily="18" charset="-120"/>
              </a:rPr>
              <a:t>.</a:t>
            </a:r>
            <a:endParaRPr lang="en-GB" altLang="en-US">
              <a:solidFill>
                <a:schemeClr val="bg1"/>
              </a:solidFill>
            </a:endParaRPr>
          </a:p>
          <a:p>
            <a:endParaRPr lang="vi-VN"/>
          </a:p>
        </p:txBody>
      </p:sp>
      <p:sp>
        <p:nvSpPr>
          <p:cNvPr id="3" name="TextBox 2"/>
          <p:cNvSpPr txBox="1"/>
          <p:nvPr/>
        </p:nvSpPr>
        <p:spPr>
          <a:xfrm>
            <a:off x="3853544" y="2466786"/>
            <a:ext cx="7001691" cy="3139321"/>
          </a:xfrm>
          <a:prstGeom prst="rect">
            <a:avLst/>
          </a:prstGeom>
          <a:noFill/>
        </p:spPr>
        <p:txBody>
          <a:bodyPr wrap="square" rtlCol="0">
            <a:spAutoFit/>
          </a:bodyPr>
          <a:lstStyle/>
          <a:p>
            <a:pPr marL="342900" indent="-342900">
              <a:buAutoNum type="alphaLcPeriod"/>
            </a:pPr>
            <a:r>
              <a:rPr lang="en-US" sz="3600" smtClean="0">
                <a:latin typeface="Times New Roman" panose="02020603050405020304" pitchFamily="18" charset="0"/>
                <a:cs typeface="Times New Roman" panose="02020603050405020304" pitchFamily="18" charset="0"/>
              </a:rPr>
              <a:t> Khái niệm</a:t>
            </a:r>
          </a:p>
          <a:p>
            <a:pPr marL="342900" indent="-342900">
              <a:buAutoNum type="alphaLcPeriod"/>
            </a:pPr>
            <a:r>
              <a:rPr lang="en-US" sz="3600" smtClean="0">
                <a:latin typeface="Times New Roman" panose="02020603050405020304" pitchFamily="18" charset="0"/>
                <a:cs typeface="Times New Roman" panose="02020603050405020304" pitchFamily="18" charset="0"/>
              </a:rPr>
              <a:t> Một lệnh New Paradigm</a:t>
            </a:r>
          </a:p>
          <a:p>
            <a:pPr marL="342900" indent="-342900">
              <a:buAutoNum type="alphaLcPeriod"/>
            </a:pPr>
            <a:r>
              <a:rPr lang="en-US" sz="3600" smtClean="0">
                <a:latin typeface="Times New Roman" panose="02020603050405020304" pitchFamily="18" charset="0"/>
                <a:cs typeface="Times New Roman" panose="02020603050405020304" pitchFamily="18" charset="0"/>
              </a:rPr>
              <a:t> Views</a:t>
            </a:r>
          </a:p>
          <a:p>
            <a:pPr marL="342900" indent="-342900">
              <a:buAutoNum type="alphaLcPeriod"/>
            </a:pPr>
            <a:r>
              <a:rPr lang="en-US" sz="3600" smtClean="0">
                <a:latin typeface="Times New Roman" panose="02020603050405020304" pitchFamily="18" charset="0"/>
                <a:cs typeface="Times New Roman" panose="02020603050405020304" pitchFamily="18" charset="0"/>
              </a:rPr>
              <a:t> Cấu trúc Ribbon</a:t>
            </a:r>
          </a:p>
          <a:p>
            <a:pPr marL="342900" indent="-342900">
              <a:buAutoNum type="alphaLcPeriod"/>
            </a:pPr>
            <a:r>
              <a:rPr lang="en-US" sz="3600" smtClean="0">
                <a:latin typeface="Times New Roman" panose="02020603050405020304" pitchFamily="18" charset="0"/>
                <a:cs typeface="Times New Roman" panose="02020603050405020304" pitchFamily="18" charset="0"/>
              </a:rPr>
              <a:t> Các API Ribbon</a:t>
            </a:r>
          </a:p>
          <a:p>
            <a:pPr marL="342900" indent="-342900">
              <a:buAutoNum type="alphaLcPeriod"/>
            </a:pPr>
            <a:endParaRPr lang="vi-VN"/>
          </a:p>
        </p:txBody>
      </p:sp>
      <p:sp>
        <p:nvSpPr>
          <p:cNvPr id="6" name="Slide Number Placeholder 5"/>
          <p:cNvSpPr>
            <a:spLocks noGrp="1"/>
          </p:cNvSpPr>
          <p:nvPr>
            <p:ph type="sldNum" sz="quarter" idx="12"/>
          </p:nvPr>
        </p:nvSpPr>
        <p:spPr>
          <a:xfrm>
            <a:off x="10307652" y="6290311"/>
            <a:ext cx="1884348" cy="604269"/>
          </a:xfrm>
        </p:spPr>
        <p:txBody>
          <a:bodyPr/>
          <a:lstStyle/>
          <a:p>
            <a:fld id="{77B9C0D2-3F63-4BAE-A372-13726CFC8712}" type="slidenum">
              <a:rPr lang="vi-VN" smtClean="0"/>
              <a:t>4</a:t>
            </a:fld>
            <a:endParaRPr lang="vi-VN"/>
          </a:p>
        </p:txBody>
      </p:sp>
    </p:spTree>
    <p:extLst>
      <p:ext uri="{BB962C8B-B14F-4D97-AF65-F5344CB8AC3E}">
        <p14:creationId xmlns:p14="http://schemas.microsoft.com/office/powerpoint/2010/main" val="400737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7" presetClass="emph" presetSubtype="0" fill="remove" grpId="1" nodeType="clickEffect">
                                  <p:stCondLst>
                                    <p:cond delay="0"/>
                                  </p:stCondLst>
                                  <p:childTnLst>
                                    <p:animClr clrSpc="rgb" dir="cw">
                                      <p:cBhvr override="childStyle">
                                        <p:cTn id="19" dur="250" autoRev="1" fill="remove"/>
                                        <p:tgtEl>
                                          <p:spTgt spid="10"/>
                                        </p:tgtEl>
                                        <p:attrNameLst>
                                          <p:attrName>style.color</p:attrName>
                                        </p:attrNameLst>
                                      </p:cBhvr>
                                      <p:to>
                                        <a:schemeClr val="bg1"/>
                                      </p:to>
                                    </p:animClr>
                                    <p:animClr clrSpc="rgb" dir="cw">
                                      <p:cBhvr>
                                        <p:cTn id="20" dur="250" autoRev="1" fill="remove"/>
                                        <p:tgtEl>
                                          <p:spTgt spid="10"/>
                                        </p:tgtEl>
                                        <p:attrNameLst>
                                          <p:attrName>fillcolor</p:attrName>
                                        </p:attrNameLst>
                                      </p:cBhvr>
                                      <p:to>
                                        <a:schemeClr val="bg1"/>
                                      </p:to>
                                    </p:animClr>
                                    <p:set>
                                      <p:cBhvr>
                                        <p:cTn id="21" dur="250" autoRev="1" fill="remove"/>
                                        <p:tgtEl>
                                          <p:spTgt spid="10"/>
                                        </p:tgtEl>
                                        <p:attrNameLst>
                                          <p:attrName>fill.type</p:attrName>
                                        </p:attrNameLst>
                                      </p:cBhvr>
                                      <p:to>
                                        <p:strVal val="solid"/>
                                      </p:to>
                                    </p:set>
                                    <p:set>
                                      <p:cBhvr>
                                        <p:cTn id="22" dur="250" autoRev="1" fill="remove"/>
                                        <p:tgtEl>
                                          <p:spTgt spid="10"/>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6" descr="W:\temp\ling\ppt\new_layout\arrow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488" y="586939"/>
            <a:ext cx="9340996"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noChangeArrowheads="1"/>
          </p:cNvSpPr>
          <p:nvPr/>
        </p:nvSpPr>
        <p:spPr bwMode="auto">
          <a:xfrm>
            <a:off x="3282000" y="652959"/>
            <a:ext cx="8607289" cy="55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4300" b="1" smtClean="0">
                <a:solidFill>
                  <a:srgbClr val="FF0000"/>
                </a:solidFill>
                <a:latin typeface="Tahoma" panose="020B0604030504040204" pitchFamily="34" charset="0"/>
                <a:ea typeface="PMingLiU" panose="02020500000000000000" pitchFamily="18" charset="-120"/>
              </a:rPr>
              <a:t>Giới thiệu Ribbon </a:t>
            </a:r>
            <a:r>
              <a:rPr lang="en-US" altLang="en-US" sz="4300" b="1" smtClean="0">
                <a:solidFill>
                  <a:srgbClr val="FF0000"/>
                </a:solidFill>
                <a:latin typeface="Tahoma" panose="020B0604030504040204" pitchFamily="34" charset="0"/>
                <a:ea typeface="PMingLiU" panose="02020500000000000000" pitchFamily="18" charset="-120"/>
              </a:rPr>
              <a:t>Framwork </a:t>
            </a:r>
            <a:endParaRPr lang="en-US" altLang="en-US" sz="4300" b="1">
              <a:solidFill>
                <a:srgbClr val="FF0000"/>
              </a:solidFill>
              <a:latin typeface="Tahoma" panose="020B0604030504040204" pitchFamily="34" charset="0"/>
              <a:ea typeface="PMingLiU" panose="02020500000000000000" pitchFamily="18" charset="-120"/>
            </a:endParaRPr>
          </a:p>
        </p:txBody>
      </p:sp>
      <p:pic>
        <p:nvPicPr>
          <p:cNvPr id="8" name="Picture 7" descr="cir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655" y="491967"/>
            <a:ext cx="1048210" cy="93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348081" y="570907"/>
            <a:ext cx="340814" cy="1308050"/>
          </a:xfrm>
          <a:prstGeom prst="rect">
            <a:avLst/>
          </a:prstGeom>
          <a:noFill/>
        </p:spPr>
        <p:txBody>
          <a:bodyPr wrap="square" rtlCol="0">
            <a:spAutoFit/>
          </a:bodyPr>
          <a:lstStyle/>
          <a:p>
            <a:r>
              <a:rPr lang="en-US" altLang="en-US" sz="4300" b="1">
                <a:solidFill>
                  <a:schemeClr val="bg1"/>
                </a:solidFill>
                <a:ea typeface="PMingLiU" panose="02020500000000000000" pitchFamily="18" charset="-120"/>
              </a:rPr>
              <a:t>1</a:t>
            </a:r>
            <a:r>
              <a:rPr lang="en-US" altLang="en-US" b="1">
                <a:solidFill>
                  <a:schemeClr val="bg1"/>
                </a:solidFill>
                <a:ea typeface="PMingLiU" panose="02020500000000000000" pitchFamily="18" charset="-120"/>
              </a:rPr>
              <a:t>.</a:t>
            </a:r>
            <a:endParaRPr lang="en-GB" altLang="en-US">
              <a:solidFill>
                <a:schemeClr val="bg1"/>
              </a:solidFill>
            </a:endParaRPr>
          </a:p>
          <a:p>
            <a:endParaRPr lang="vi-VN"/>
          </a:p>
        </p:txBody>
      </p:sp>
      <p:sp>
        <p:nvSpPr>
          <p:cNvPr id="10" name="TextBox 9"/>
          <p:cNvSpPr txBox="1"/>
          <p:nvPr/>
        </p:nvSpPr>
        <p:spPr>
          <a:xfrm>
            <a:off x="3341245" y="1555791"/>
            <a:ext cx="4244398" cy="646331"/>
          </a:xfrm>
          <a:prstGeom prst="rect">
            <a:avLst/>
          </a:prstGeom>
          <a:noFill/>
        </p:spPr>
        <p:txBody>
          <a:bodyPr wrap="square" rtlCol="0">
            <a:spAutoFit/>
          </a:bodyPr>
          <a:lstStyle/>
          <a:p>
            <a:r>
              <a:rPr lang="en-US" sz="3600" b="1" smtClean="0">
                <a:solidFill>
                  <a:srgbClr val="0070C0"/>
                </a:solidFill>
                <a:latin typeface="Times New Roman" panose="02020603050405020304" pitchFamily="18" charset="0"/>
                <a:cs typeface="Times New Roman" panose="02020603050405020304" pitchFamily="18" charset="0"/>
              </a:rPr>
              <a:t>a. Khái niệm</a:t>
            </a:r>
            <a:endParaRPr lang="vi-VN" sz="3600" b="1">
              <a:solidFill>
                <a:srgbClr val="0070C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10307652" y="6253731"/>
            <a:ext cx="1884348" cy="604269"/>
          </a:xfrm>
        </p:spPr>
        <p:txBody>
          <a:bodyPr/>
          <a:lstStyle/>
          <a:p>
            <a:fld id="{77B9C0D2-3F63-4BAE-A372-13726CFC8712}" type="slidenum">
              <a:rPr lang="vi-VN" smtClean="0"/>
              <a:t>5</a:t>
            </a:fld>
            <a:endParaRPr lang="vi-VN"/>
          </a:p>
        </p:txBody>
      </p:sp>
      <p:sp>
        <p:nvSpPr>
          <p:cNvPr id="11" name="TextBox 10"/>
          <p:cNvSpPr txBox="1"/>
          <p:nvPr/>
        </p:nvSpPr>
        <p:spPr>
          <a:xfrm>
            <a:off x="3282000" y="2676883"/>
            <a:ext cx="6758107" cy="2108269"/>
          </a:xfrm>
          <a:prstGeom prst="rect">
            <a:avLst/>
          </a:prstGeom>
          <a:noFill/>
        </p:spPr>
        <p:txBody>
          <a:bodyPr wrap="square" rtlCol="0">
            <a:spAutoFit/>
          </a:bodyPr>
          <a:lstStyle/>
          <a:p>
            <a:r>
              <a:rPr lang="en-US" altLang="en-US" sz="3500" b="1">
                <a:latin typeface="Times New Roman" panose="02020603050405020304" pitchFamily="18" charset="0"/>
                <a:ea typeface="PMingLiU" panose="02020500000000000000" pitchFamily="18" charset="-120"/>
                <a:cs typeface="Times New Roman" panose="02020603050405020304" pitchFamily="18" charset="0"/>
              </a:rPr>
              <a:t>Ribbon </a:t>
            </a:r>
            <a:r>
              <a:rPr lang="en-US" altLang="en-US" sz="3500" b="1" smtClean="0">
                <a:latin typeface="Times New Roman" panose="02020603050405020304" pitchFamily="18" charset="0"/>
                <a:ea typeface="PMingLiU" panose="02020500000000000000" pitchFamily="18" charset="-120"/>
                <a:cs typeface="Times New Roman" panose="02020603050405020304" pitchFamily="18" charset="0"/>
              </a:rPr>
              <a:t>Framwork: </a:t>
            </a:r>
            <a:r>
              <a:rPr lang="en-US" altLang="en-US" sz="3200" smtClean="0">
                <a:latin typeface="Times New Roman" panose="02020603050405020304" pitchFamily="18" charset="0"/>
                <a:ea typeface="PMingLiU" panose="02020500000000000000" pitchFamily="18" charset="-120"/>
                <a:cs typeface="Times New Roman" panose="02020603050405020304" pitchFamily="18" charset="0"/>
              </a:rPr>
              <a:t>là một hệ thống controls cung cấp trình bày giao diện như thanh Menu, thanh công cụ để giao tiếp người dùng với phần mềm.</a:t>
            </a:r>
            <a:endParaRPr lang="vi-VN"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340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ircle(in)">
                                      <p:cBhvr>
                                        <p:cTn id="20" dur="2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2512" y="1187725"/>
            <a:ext cx="7609776" cy="646331"/>
          </a:xfrm>
          <a:prstGeom prst="rect">
            <a:avLst/>
          </a:prstGeom>
        </p:spPr>
        <p:txBody>
          <a:bodyPr wrap="none">
            <a:spAutoFit/>
          </a:bodyPr>
          <a:lstStyle/>
          <a:p>
            <a:r>
              <a:rPr lang="vi-VN" sz="3600" b="1" smtClean="0">
                <a:solidFill>
                  <a:srgbClr val="0070C0"/>
                </a:solidFill>
                <a:latin typeface="+mj-lt"/>
              </a:rPr>
              <a:t>b. Một </a:t>
            </a:r>
            <a:r>
              <a:rPr lang="vi-VN" sz="3600" b="1">
                <a:solidFill>
                  <a:srgbClr val="0070C0"/>
                </a:solidFill>
                <a:latin typeface="+mj-lt"/>
              </a:rPr>
              <a:t>lệnh New </a:t>
            </a:r>
            <a:r>
              <a:rPr lang="vi-VN" sz="3600" b="1" smtClean="0">
                <a:solidFill>
                  <a:srgbClr val="0070C0"/>
                </a:solidFill>
                <a:latin typeface="+mj-lt"/>
              </a:rPr>
              <a:t>Paradigm (Mô hình)</a:t>
            </a:r>
            <a:endParaRPr lang="vi-VN" sz="3600" b="1" i="0">
              <a:solidFill>
                <a:srgbClr val="0070C0"/>
              </a:solidFill>
              <a:effectLst/>
              <a:latin typeface="+mj-lt"/>
            </a:endParaRPr>
          </a:p>
        </p:txBody>
      </p:sp>
      <p:sp>
        <p:nvSpPr>
          <p:cNvPr id="3" name="Rectangle 2"/>
          <p:cNvSpPr/>
          <p:nvPr/>
        </p:nvSpPr>
        <p:spPr>
          <a:xfrm>
            <a:off x="1175656" y="1926965"/>
            <a:ext cx="10807337" cy="4832092"/>
          </a:xfrm>
          <a:prstGeom prst="rect">
            <a:avLst/>
          </a:prstGeom>
        </p:spPr>
        <p:txBody>
          <a:bodyPr wrap="square">
            <a:spAutoFit/>
          </a:bodyPr>
          <a:lstStyle/>
          <a:p>
            <a:r>
              <a:rPr lang="vi-VN" sz="2800" smtClean="0">
                <a:latin typeface="+mj-lt"/>
              </a:rPr>
              <a:t>   Khung </a:t>
            </a:r>
            <a:r>
              <a:rPr lang="vi-VN" sz="2800">
                <a:latin typeface="+mj-lt"/>
              </a:rPr>
              <a:t>Ribbon là một bộ sưu tập của Microsoft Win32 API hỗ trợ một loạt các khả năng giao diện người dùng mới cho các nhà phát triển Windows.</a:t>
            </a:r>
          </a:p>
          <a:p>
            <a:r>
              <a:rPr lang="vi-VN" sz="2800" smtClean="0">
                <a:latin typeface="+mj-lt"/>
              </a:rPr>
              <a:t>   Hiện tại </a:t>
            </a:r>
            <a:r>
              <a:rPr lang="vi-VN" sz="2800">
                <a:latin typeface="+mj-lt"/>
              </a:rPr>
              <a:t>khuôn khổ lệnh giao diện người dùng phong phú này cung cấp:</a:t>
            </a:r>
          </a:p>
          <a:p>
            <a:pPr marL="914400" lvl="1" indent="-457200">
              <a:buFont typeface="Arial" panose="020B0604020202020204" pitchFamily="34" charset="0"/>
              <a:buChar char="•"/>
            </a:pPr>
            <a:r>
              <a:rPr lang="vi-VN" sz="2800" smtClean="0">
                <a:latin typeface="+mj-lt"/>
              </a:rPr>
              <a:t>Dễ </a:t>
            </a:r>
            <a:r>
              <a:rPr lang="vi-VN" sz="2800">
                <a:latin typeface="+mj-lt"/>
              </a:rPr>
              <a:t>dàng thực hiện cho thương hiệu mới ứng dụng khung ribbon và di cư đơn giản của các ứng dụng Win32 hiện có.</a:t>
            </a:r>
          </a:p>
          <a:p>
            <a:pPr lvl="1">
              <a:buFont typeface="Arial" panose="020B0604020202020204" pitchFamily="34" charset="0"/>
              <a:buChar char="•"/>
            </a:pPr>
            <a:r>
              <a:rPr lang="vi-VN" sz="2800" smtClean="0">
                <a:latin typeface="+mj-lt"/>
              </a:rPr>
              <a:t>    Hình </a:t>
            </a:r>
            <a:r>
              <a:rPr lang="vi-VN" sz="2800">
                <a:latin typeface="+mj-lt"/>
              </a:rPr>
              <a:t>ảnh nhất quán và hành vi trên các ứng dụng Ribbon.</a:t>
            </a:r>
          </a:p>
          <a:p>
            <a:pPr lvl="1">
              <a:buFont typeface="Arial" panose="020B0604020202020204" pitchFamily="34" charset="0"/>
              <a:buChar char="•"/>
            </a:pPr>
            <a:r>
              <a:rPr lang="vi-VN" sz="2800" smtClean="0">
                <a:latin typeface="+mj-lt"/>
              </a:rPr>
              <a:t>    Việc </a:t>
            </a:r>
            <a:r>
              <a:rPr lang="vi-VN" sz="2800">
                <a:latin typeface="+mj-lt"/>
              </a:rPr>
              <a:t>tuân thủ các hướng dẫn giao diện Windows cho một lớp học đầu tiên trải nghiệm Windows thông qua các tiêu chuẩn tiếp cận, phong cách (theming) hỗ trợ hình ảnh, điều chỉnh độ tương phản cao tự động, và chấm cao cho mỗi inch (dpi) nhận thức</a:t>
            </a:r>
            <a:r>
              <a:rPr lang="vi-VN" sz="2800" smtClean="0">
                <a:latin typeface="+mj-lt"/>
              </a:rPr>
              <a:t>.</a:t>
            </a:r>
            <a:endParaRPr lang="vi-VN" sz="2800">
              <a:latin typeface="+mj-lt"/>
            </a:endParaRPr>
          </a:p>
        </p:txBody>
      </p:sp>
      <p:pic>
        <p:nvPicPr>
          <p:cNvPr id="4" name="Picture 16" descr="W:\temp\ling\ppt\new_layout\arrow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482" y="278196"/>
            <a:ext cx="9340996"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noChangeArrowheads="1"/>
          </p:cNvSpPr>
          <p:nvPr/>
        </p:nvSpPr>
        <p:spPr bwMode="auto">
          <a:xfrm>
            <a:off x="3072994" y="344216"/>
            <a:ext cx="8607289" cy="55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4300" b="1" smtClean="0">
                <a:solidFill>
                  <a:srgbClr val="FF0000"/>
                </a:solidFill>
                <a:latin typeface="Tahoma" panose="020B0604030504040204" pitchFamily="34" charset="0"/>
                <a:ea typeface="PMingLiU" panose="02020500000000000000" pitchFamily="18" charset="-120"/>
              </a:rPr>
              <a:t>Giới thiệu Ribbon </a:t>
            </a:r>
            <a:r>
              <a:rPr lang="en-US" altLang="en-US" sz="4300" b="1" smtClean="0">
                <a:solidFill>
                  <a:srgbClr val="FF0000"/>
                </a:solidFill>
                <a:latin typeface="Tahoma" panose="020B0604030504040204" pitchFamily="34" charset="0"/>
                <a:ea typeface="PMingLiU" panose="02020500000000000000" pitchFamily="18" charset="-120"/>
              </a:rPr>
              <a:t>Framwork </a:t>
            </a:r>
            <a:endParaRPr lang="en-US" altLang="en-US" sz="4300" b="1">
              <a:solidFill>
                <a:srgbClr val="FF0000"/>
              </a:solidFill>
              <a:latin typeface="Tahoma" panose="020B0604030504040204" pitchFamily="34" charset="0"/>
              <a:ea typeface="PMingLiU" panose="02020500000000000000" pitchFamily="18" charset="-120"/>
            </a:endParaRPr>
          </a:p>
        </p:txBody>
      </p:sp>
      <p:pic>
        <p:nvPicPr>
          <p:cNvPr id="6" name="Picture 5" descr="cir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649" y="183224"/>
            <a:ext cx="1048210" cy="93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2139075" y="262164"/>
            <a:ext cx="340814" cy="1308050"/>
          </a:xfrm>
          <a:prstGeom prst="rect">
            <a:avLst/>
          </a:prstGeom>
          <a:noFill/>
        </p:spPr>
        <p:txBody>
          <a:bodyPr wrap="square" rtlCol="0">
            <a:spAutoFit/>
          </a:bodyPr>
          <a:lstStyle/>
          <a:p>
            <a:r>
              <a:rPr lang="en-US" altLang="en-US" sz="4300" b="1">
                <a:solidFill>
                  <a:schemeClr val="bg1"/>
                </a:solidFill>
                <a:ea typeface="PMingLiU" panose="02020500000000000000" pitchFamily="18" charset="-120"/>
              </a:rPr>
              <a:t>1</a:t>
            </a:r>
            <a:r>
              <a:rPr lang="en-US" altLang="en-US" b="1">
                <a:solidFill>
                  <a:schemeClr val="bg1"/>
                </a:solidFill>
                <a:ea typeface="PMingLiU" panose="02020500000000000000" pitchFamily="18" charset="-120"/>
              </a:rPr>
              <a:t>.</a:t>
            </a:r>
            <a:endParaRPr lang="en-GB" altLang="en-US">
              <a:solidFill>
                <a:schemeClr val="bg1"/>
              </a:solidFill>
            </a:endParaRPr>
          </a:p>
          <a:p>
            <a:endParaRPr lang="vi-VN"/>
          </a:p>
        </p:txBody>
      </p:sp>
      <p:sp>
        <p:nvSpPr>
          <p:cNvPr id="10" name="Slide Number Placeholder 9"/>
          <p:cNvSpPr>
            <a:spLocks noGrp="1"/>
          </p:cNvSpPr>
          <p:nvPr>
            <p:ph type="sldNum" sz="quarter" idx="12"/>
          </p:nvPr>
        </p:nvSpPr>
        <p:spPr>
          <a:xfrm>
            <a:off x="10263937" y="6247697"/>
            <a:ext cx="1884348" cy="604269"/>
          </a:xfrm>
        </p:spPr>
        <p:txBody>
          <a:bodyPr/>
          <a:lstStyle/>
          <a:p>
            <a:fld id="{77B9C0D2-3F63-4BAE-A372-13726CFC8712}" type="slidenum">
              <a:rPr lang="vi-VN" smtClean="0"/>
              <a:t>6</a:t>
            </a:fld>
            <a:endParaRPr lang="vi-VN"/>
          </a:p>
        </p:txBody>
      </p:sp>
    </p:spTree>
    <p:extLst>
      <p:ext uri="{BB962C8B-B14F-4D97-AF65-F5344CB8AC3E}">
        <p14:creationId xmlns:p14="http://schemas.microsoft.com/office/powerpoint/2010/main" val="126008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500"/>
                                        <p:tgtEl>
                                          <p:spTgt spid="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fade">
                                      <p:cBhvr>
                                        <p:cTn id="29" dur="500"/>
                                        <p:tgtEl>
                                          <p:spTgt spid="3">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 calcmode="lin" valueType="num">
                                      <p:cBhvr additive="base">
                                        <p:cTn id="3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 calcmode="lin" valueType="num">
                                      <p:cBhvr additive="base">
                                        <p:cTn id="4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 calcmode="lin" valueType="num">
                                      <p:cBhvr additive="base">
                                        <p:cTn id="4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68434" y="2303551"/>
            <a:ext cx="10006088" cy="3662541"/>
          </a:xfrm>
          <a:prstGeom prst="rect">
            <a:avLst/>
          </a:prstGeom>
        </p:spPr>
        <p:txBody>
          <a:bodyPr wrap="square">
            <a:spAutoFit/>
          </a:bodyPr>
          <a:lstStyle/>
          <a:p>
            <a:r>
              <a:rPr lang="vi-VN" sz="2900" smtClean="0">
                <a:latin typeface="+mj-lt"/>
              </a:rPr>
              <a:t>  Khung </a:t>
            </a:r>
            <a:r>
              <a:rPr lang="vi-VN" sz="2900">
                <a:latin typeface="+mj-lt"/>
              </a:rPr>
              <a:t>Ribbon bao gồm</a:t>
            </a:r>
            <a:r>
              <a:rPr lang="vi-VN" sz="2900">
                <a:solidFill>
                  <a:srgbClr val="FF0000"/>
                </a:solidFill>
                <a:latin typeface="+mj-lt"/>
              </a:rPr>
              <a:t> hai </a:t>
            </a:r>
            <a:r>
              <a:rPr lang="vi-VN" sz="2900">
                <a:latin typeface="+mj-lt"/>
              </a:rPr>
              <a:t>thành phần giao diện người dùng chính:</a:t>
            </a:r>
          </a:p>
          <a:p>
            <a:pPr lvl="2">
              <a:buFont typeface="Arial" panose="020B0604020202020204" pitchFamily="34" charset="0"/>
              <a:buChar char="•"/>
            </a:pPr>
            <a:r>
              <a:rPr lang="vi-VN" sz="2900" smtClean="0">
                <a:latin typeface="+mj-lt"/>
              </a:rPr>
              <a:t>  Các </a:t>
            </a:r>
            <a:r>
              <a:rPr lang="vi-VN" sz="2900">
                <a:latin typeface="+mj-lt"/>
              </a:rPr>
              <a:t>lệnh thanh ribbon, trong đó gồm Quick Access Toolbar (QAT) cho thấy nhiều và làm nổi bật các lệnh </a:t>
            </a:r>
            <a:r>
              <a:rPr lang="vi-VN" sz="2900" smtClean="0">
                <a:latin typeface="+mj-lt"/>
              </a:rPr>
              <a:t>bằng </a:t>
            </a:r>
            <a:r>
              <a:rPr lang="vi-VN" sz="2900">
                <a:latin typeface="+mj-lt"/>
              </a:rPr>
              <a:t>khác nhau theo quy định của người sử dụng hoặc các ứng dụng, và một hàng tab chứa các menu ứng dụng, tab chuẩn hay ngữ cảnh, và một trợ giúp nút.</a:t>
            </a:r>
          </a:p>
          <a:p>
            <a:pPr lvl="2">
              <a:buFont typeface="Arial" panose="020B0604020202020204" pitchFamily="34" charset="0"/>
              <a:buChar char="•"/>
            </a:pPr>
            <a:r>
              <a:rPr lang="vi-VN" sz="2900">
                <a:latin typeface="+mj-lt"/>
              </a:rPr>
              <a:t>Một phong phú hệ thống menu ngữ cảnh</a:t>
            </a:r>
            <a:r>
              <a:rPr lang="vi-VN" sz="2900" smtClean="0">
                <a:latin typeface="+mj-lt"/>
              </a:rPr>
              <a:t>.</a:t>
            </a:r>
            <a:endParaRPr lang="vi-VN" sz="2900">
              <a:latin typeface="+mj-lt"/>
            </a:endParaRPr>
          </a:p>
        </p:txBody>
      </p:sp>
      <p:sp>
        <p:nvSpPr>
          <p:cNvPr id="9" name="Rectangle 8"/>
          <p:cNvSpPr/>
          <p:nvPr/>
        </p:nvSpPr>
        <p:spPr>
          <a:xfrm>
            <a:off x="2168434" y="1617613"/>
            <a:ext cx="7609776" cy="646331"/>
          </a:xfrm>
          <a:prstGeom prst="rect">
            <a:avLst/>
          </a:prstGeom>
        </p:spPr>
        <p:txBody>
          <a:bodyPr wrap="none">
            <a:spAutoFit/>
          </a:bodyPr>
          <a:lstStyle/>
          <a:p>
            <a:r>
              <a:rPr lang="vi-VN" sz="3600" b="1" smtClean="0">
                <a:solidFill>
                  <a:srgbClr val="0070C0"/>
                </a:solidFill>
                <a:latin typeface="+mj-lt"/>
              </a:rPr>
              <a:t>b. Một </a:t>
            </a:r>
            <a:r>
              <a:rPr lang="vi-VN" sz="3600" b="1">
                <a:solidFill>
                  <a:srgbClr val="0070C0"/>
                </a:solidFill>
                <a:latin typeface="+mj-lt"/>
              </a:rPr>
              <a:t>lệnh New </a:t>
            </a:r>
            <a:r>
              <a:rPr lang="vi-VN" sz="3600" b="1" smtClean="0">
                <a:solidFill>
                  <a:srgbClr val="0070C0"/>
                </a:solidFill>
                <a:latin typeface="+mj-lt"/>
              </a:rPr>
              <a:t>Paradigm (Mô hình)</a:t>
            </a:r>
            <a:endParaRPr lang="vi-VN" sz="3600" b="1" i="0">
              <a:solidFill>
                <a:srgbClr val="0070C0"/>
              </a:solidFill>
              <a:effectLst/>
              <a:latin typeface="+mj-lt"/>
            </a:endParaRPr>
          </a:p>
        </p:txBody>
      </p:sp>
      <p:pic>
        <p:nvPicPr>
          <p:cNvPr id="10" name="Picture 16" descr="W:\temp\ling\ppt\new_layout\arrow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614" y="525549"/>
            <a:ext cx="9340996"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txBox="1">
            <a:spLocks noChangeArrowheads="1"/>
          </p:cNvSpPr>
          <p:nvPr/>
        </p:nvSpPr>
        <p:spPr bwMode="auto">
          <a:xfrm>
            <a:off x="3308126" y="591569"/>
            <a:ext cx="8607289" cy="55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4300" b="1" smtClean="0">
                <a:solidFill>
                  <a:srgbClr val="FF0000"/>
                </a:solidFill>
                <a:latin typeface="Tahoma" panose="020B0604030504040204" pitchFamily="34" charset="0"/>
                <a:ea typeface="PMingLiU" panose="02020500000000000000" pitchFamily="18" charset="-120"/>
              </a:rPr>
              <a:t>Giới thiệu Ribbon </a:t>
            </a:r>
            <a:r>
              <a:rPr lang="en-US" altLang="en-US" sz="4300" b="1" smtClean="0">
                <a:solidFill>
                  <a:srgbClr val="FF0000"/>
                </a:solidFill>
                <a:latin typeface="Tahoma" panose="020B0604030504040204" pitchFamily="34" charset="0"/>
                <a:ea typeface="PMingLiU" panose="02020500000000000000" pitchFamily="18" charset="-120"/>
              </a:rPr>
              <a:t>Framwork </a:t>
            </a:r>
            <a:endParaRPr lang="en-US" altLang="en-US" sz="4300" b="1">
              <a:solidFill>
                <a:srgbClr val="FF0000"/>
              </a:solidFill>
              <a:latin typeface="Tahoma" panose="020B0604030504040204" pitchFamily="34" charset="0"/>
              <a:ea typeface="PMingLiU" panose="02020500000000000000" pitchFamily="18" charset="-120"/>
            </a:endParaRPr>
          </a:p>
        </p:txBody>
      </p:sp>
      <p:pic>
        <p:nvPicPr>
          <p:cNvPr id="12" name="Picture 11" descr="cir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781" y="430577"/>
            <a:ext cx="1048210" cy="93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2374207" y="509517"/>
            <a:ext cx="340814" cy="1308050"/>
          </a:xfrm>
          <a:prstGeom prst="rect">
            <a:avLst/>
          </a:prstGeom>
          <a:noFill/>
        </p:spPr>
        <p:txBody>
          <a:bodyPr wrap="square" rtlCol="0">
            <a:spAutoFit/>
          </a:bodyPr>
          <a:lstStyle/>
          <a:p>
            <a:r>
              <a:rPr lang="en-US" altLang="en-US" sz="4300" b="1">
                <a:solidFill>
                  <a:schemeClr val="bg1"/>
                </a:solidFill>
                <a:ea typeface="PMingLiU" panose="02020500000000000000" pitchFamily="18" charset="-120"/>
              </a:rPr>
              <a:t>1</a:t>
            </a:r>
            <a:r>
              <a:rPr lang="en-US" altLang="en-US" b="1">
                <a:solidFill>
                  <a:schemeClr val="bg1"/>
                </a:solidFill>
                <a:ea typeface="PMingLiU" panose="02020500000000000000" pitchFamily="18" charset="-120"/>
              </a:rPr>
              <a:t>.</a:t>
            </a:r>
            <a:endParaRPr lang="en-GB" altLang="en-US">
              <a:solidFill>
                <a:schemeClr val="bg1"/>
              </a:solidFill>
            </a:endParaRPr>
          </a:p>
          <a:p>
            <a:endParaRPr lang="vi-VN"/>
          </a:p>
        </p:txBody>
      </p:sp>
      <p:pic>
        <p:nvPicPr>
          <p:cNvPr id="15" name="Picture 14" descr="cir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781" y="395313"/>
            <a:ext cx="1048210" cy="92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2374207" y="481844"/>
            <a:ext cx="340814" cy="1308050"/>
          </a:xfrm>
          <a:prstGeom prst="rect">
            <a:avLst/>
          </a:prstGeom>
          <a:noFill/>
        </p:spPr>
        <p:txBody>
          <a:bodyPr wrap="square" rtlCol="0">
            <a:spAutoFit/>
          </a:bodyPr>
          <a:lstStyle/>
          <a:p>
            <a:r>
              <a:rPr lang="en-US" altLang="en-US" sz="4300" b="1">
                <a:solidFill>
                  <a:schemeClr val="bg1"/>
                </a:solidFill>
                <a:ea typeface="PMingLiU" panose="02020500000000000000" pitchFamily="18" charset="-120"/>
              </a:rPr>
              <a:t>1</a:t>
            </a:r>
            <a:r>
              <a:rPr lang="en-US" altLang="en-US" b="1">
                <a:solidFill>
                  <a:schemeClr val="bg1"/>
                </a:solidFill>
                <a:ea typeface="PMingLiU" panose="02020500000000000000" pitchFamily="18" charset="-120"/>
              </a:rPr>
              <a:t>.</a:t>
            </a:r>
            <a:endParaRPr lang="en-GB" altLang="en-US">
              <a:solidFill>
                <a:schemeClr val="bg1"/>
              </a:solidFill>
            </a:endParaRPr>
          </a:p>
          <a:p>
            <a:endParaRPr lang="vi-VN"/>
          </a:p>
        </p:txBody>
      </p:sp>
      <p:sp>
        <p:nvSpPr>
          <p:cNvPr id="14" name="Slide Number Placeholder 9"/>
          <p:cNvSpPr txBox="1">
            <a:spLocks/>
          </p:cNvSpPr>
          <p:nvPr/>
        </p:nvSpPr>
        <p:spPr>
          <a:xfrm>
            <a:off x="10277792" y="6247697"/>
            <a:ext cx="1884348" cy="604269"/>
          </a:xfrm>
          <a:prstGeom prst="rect">
            <a:avLst/>
          </a:prstGeom>
        </p:spPr>
        <p:txBody>
          <a:bodyPr vert="horz" lIns="91440" tIns="45720" rIns="91440" bIns="45720" rtlCol="0" anchor="b"/>
          <a:lstStyle>
            <a:defPPr>
              <a:defRPr lang="vi-VN"/>
            </a:defPPr>
            <a:lvl1pPr marL="0" algn="r" defTabSz="914400" rtl="0" eaLnBrk="1" latinLnBrk="0" hangingPunct="1">
              <a:defRPr sz="4400" kern="1200" baseline="0">
                <a:solidFill>
                  <a:schemeClr val="tx2">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a:t>7</a:t>
            </a:r>
          </a:p>
        </p:txBody>
      </p:sp>
    </p:spTree>
    <p:extLst>
      <p:ext uri="{BB962C8B-B14F-4D97-AF65-F5344CB8AC3E}">
        <p14:creationId xmlns:p14="http://schemas.microsoft.com/office/powerpoint/2010/main" val="1736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
                                        <p:tgtEl>
                                          <p:spTgt spid="12"/>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 calcmode="lin" valueType="num">
                                      <p:cBhvr additive="base">
                                        <p:cTn id="32"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
                                            <p:txEl>
                                              <p:pRg st="2" end="2"/>
                                            </p:txEl>
                                          </p:spTgt>
                                        </p:tgtEl>
                                        <p:attrNameLst>
                                          <p:attrName>style.visibility</p:attrName>
                                        </p:attrNameLst>
                                      </p:cBhvr>
                                      <p:to>
                                        <p:strVal val="visible"/>
                                      </p:to>
                                    </p:set>
                                    <p:anim calcmode="lin" valueType="num">
                                      <p:cBhvr additive="base">
                                        <p:cTn id="38"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09991" y="1406183"/>
            <a:ext cx="2612571" cy="877163"/>
          </a:xfrm>
          <a:prstGeom prst="rect">
            <a:avLst/>
          </a:prstGeom>
          <a:noFill/>
        </p:spPr>
        <p:txBody>
          <a:bodyPr wrap="square" rtlCol="0">
            <a:spAutoFit/>
          </a:bodyPr>
          <a:lstStyle/>
          <a:p>
            <a:r>
              <a:rPr lang="vi-VN" sz="5100" b="1" smtClean="0">
                <a:solidFill>
                  <a:srgbClr val="0070C0"/>
                </a:solidFill>
                <a:latin typeface="+mj-lt"/>
              </a:rPr>
              <a:t>c. Views</a:t>
            </a:r>
            <a:endParaRPr lang="vi-VN" sz="5100" b="1">
              <a:solidFill>
                <a:srgbClr val="0070C0"/>
              </a:solidFill>
              <a:latin typeface="+mj-lt"/>
            </a:endParaRPr>
          </a:p>
        </p:txBody>
      </p:sp>
      <p:sp>
        <p:nvSpPr>
          <p:cNvPr id="3" name="Rectangle 2"/>
          <p:cNvSpPr/>
          <p:nvPr/>
        </p:nvSpPr>
        <p:spPr>
          <a:xfrm>
            <a:off x="3109991" y="2428947"/>
            <a:ext cx="8775620" cy="3046988"/>
          </a:xfrm>
          <a:prstGeom prst="rect">
            <a:avLst/>
          </a:prstGeom>
        </p:spPr>
        <p:txBody>
          <a:bodyPr wrap="square">
            <a:spAutoFit/>
          </a:bodyPr>
          <a:lstStyle/>
          <a:p>
            <a:r>
              <a:rPr lang="vi-VN" sz="3200" smtClean="0">
                <a:latin typeface="+mj-lt"/>
              </a:rPr>
              <a:t>    Các </a:t>
            </a:r>
            <a:r>
              <a:rPr lang="vi-VN" sz="3200">
                <a:latin typeface="+mj-lt"/>
              </a:rPr>
              <a:t>thành phần giao diện người dùng chính của khung Ribbon, lệnh thanh ribbon và hệ thống menu ngữ cảnh, được phân biệt về cấu trúc qua </a:t>
            </a:r>
            <a:r>
              <a:rPr lang="vi-VN" sz="3200" b="1" i="1" u="sng" smtClean="0">
                <a:latin typeface="+mj-lt"/>
              </a:rPr>
              <a:t>Views</a:t>
            </a:r>
            <a:r>
              <a:rPr lang="vi-VN" sz="3200" i="1" smtClean="0">
                <a:latin typeface="+mj-lt"/>
              </a:rPr>
              <a:t>.</a:t>
            </a:r>
            <a:r>
              <a:rPr lang="vi-VN" sz="3200">
                <a:latin typeface="+mj-lt"/>
              </a:rPr>
              <a:t> Các khuôn khổ hỗ trợ hai lần </a:t>
            </a:r>
            <a:r>
              <a:rPr lang="vi-VN" sz="3200" smtClean="0">
                <a:latin typeface="+mj-lt"/>
              </a:rPr>
              <a:t>views: </a:t>
            </a:r>
          </a:p>
          <a:p>
            <a:pPr marL="2286000" lvl="4" indent="-457200">
              <a:buFont typeface="Wingdings" panose="05000000000000000000" pitchFamily="2" charset="2"/>
              <a:buChar char="v"/>
            </a:pPr>
            <a:r>
              <a:rPr lang="vi-VN" sz="3200" b="1" smtClean="0">
                <a:latin typeface="+mj-lt"/>
              </a:rPr>
              <a:t>Ribbon</a:t>
            </a:r>
            <a:r>
              <a:rPr lang="vi-VN" sz="3200" b="1">
                <a:latin typeface="+mj-lt"/>
              </a:rPr>
              <a:t> </a:t>
            </a:r>
            <a:r>
              <a:rPr lang="vi-VN" sz="3200" b="1" smtClean="0">
                <a:latin typeface="+mj-lt"/>
              </a:rPr>
              <a:t>View </a:t>
            </a:r>
            <a:endParaRPr lang="vi-VN" sz="3200">
              <a:latin typeface="+mj-lt"/>
            </a:endParaRPr>
          </a:p>
          <a:p>
            <a:pPr marL="2286000" lvl="4" indent="-457200">
              <a:buFont typeface="Wingdings" panose="05000000000000000000" pitchFamily="2" charset="2"/>
              <a:buChar char="v"/>
            </a:pPr>
            <a:r>
              <a:rPr lang="vi-VN" sz="3200" b="1" smtClean="0">
                <a:latin typeface="+mj-lt"/>
              </a:rPr>
              <a:t>ContextPopup</a:t>
            </a:r>
            <a:r>
              <a:rPr lang="vi-VN" sz="3200">
                <a:latin typeface="+mj-lt"/>
              </a:rPr>
              <a:t> </a:t>
            </a:r>
            <a:r>
              <a:rPr lang="vi-VN" sz="3200" b="1">
                <a:latin typeface="+mj-lt"/>
              </a:rPr>
              <a:t>View</a:t>
            </a:r>
            <a:r>
              <a:rPr lang="vi-VN" sz="3200">
                <a:latin typeface="+mj-lt"/>
              </a:rPr>
              <a:t>.</a:t>
            </a:r>
          </a:p>
        </p:txBody>
      </p:sp>
      <p:pic>
        <p:nvPicPr>
          <p:cNvPr id="4" name="Picture 16" descr="W:\temp\ling\ppt\new_layout\arrow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614" y="525549"/>
            <a:ext cx="9340996"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374207" y="509517"/>
            <a:ext cx="340814" cy="1308050"/>
          </a:xfrm>
          <a:prstGeom prst="rect">
            <a:avLst/>
          </a:prstGeom>
          <a:noFill/>
        </p:spPr>
        <p:txBody>
          <a:bodyPr wrap="square" rtlCol="0">
            <a:spAutoFit/>
          </a:bodyPr>
          <a:lstStyle/>
          <a:p>
            <a:r>
              <a:rPr lang="en-US" altLang="en-US" sz="4300" b="1">
                <a:solidFill>
                  <a:schemeClr val="bg1"/>
                </a:solidFill>
                <a:ea typeface="PMingLiU" panose="02020500000000000000" pitchFamily="18" charset="-120"/>
              </a:rPr>
              <a:t>1</a:t>
            </a:r>
            <a:r>
              <a:rPr lang="en-US" altLang="en-US" b="1">
                <a:solidFill>
                  <a:schemeClr val="bg1"/>
                </a:solidFill>
                <a:ea typeface="PMingLiU" panose="02020500000000000000" pitchFamily="18" charset="-120"/>
              </a:rPr>
              <a:t>.</a:t>
            </a:r>
            <a:endParaRPr lang="en-GB" altLang="en-US">
              <a:solidFill>
                <a:schemeClr val="bg1"/>
              </a:solidFill>
            </a:endParaRPr>
          </a:p>
          <a:p>
            <a:endParaRPr lang="vi-VN"/>
          </a:p>
        </p:txBody>
      </p:sp>
      <p:sp>
        <p:nvSpPr>
          <p:cNvPr id="6" name="Title 1"/>
          <p:cNvSpPr txBox="1">
            <a:spLocks noChangeArrowheads="1"/>
          </p:cNvSpPr>
          <p:nvPr/>
        </p:nvSpPr>
        <p:spPr bwMode="auto">
          <a:xfrm>
            <a:off x="3308126" y="554719"/>
            <a:ext cx="8607289" cy="550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4300" b="1" smtClean="0">
                <a:solidFill>
                  <a:srgbClr val="FF0000"/>
                </a:solidFill>
                <a:latin typeface="Tahoma" panose="020B0604030504040204" pitchFamily="34" charset="0"/>
                <a:ea typeface="PMingLiU" panose="02020500000000000000" pitchFamily="18" charset="-120"/>
              </a:rPr>
              <a:t>Giới thiệu Ribbon </a:t>
            </a:r>
            <a:r>
              <a:rPr lang="en-US" altLang="en-US" sz="4300" b="1" smtClean="0">
                <a:solidFill>
                  <a:srgbClr val="FF0000"/>
                </a:solidFill>
                <a:latin typeface="Tahoma" panose="020B0604030504040204" pitchFamily="34" charset="0"/>
                <a:ea typeface="PMingLiU" panose="02020500000000000000" pitchFamily="18" charset="-120"/>
              </a:rPr>
              <a:t>Framwork </a:t>
            </a:r>
            <a:endParaRPr lang="en-US" altLang="en-US" sz="4300" b="1">
              <a:solidFill>
                <a:srgbClr val="FF0000"/>
              </a:solidFill>
              <a:latin typeface="Tahoma" panose="020B0604030504040204" pitchFamily="34" charset="0"/>
              <a:ea typeface="PMingLiU" panose="02020500000000000000" pitchFamily="18" charset="-120"/>
            </a:endParaRPr>
          </a:p>
        </p:txBody>
      </p:sp>
      <p:pic>
        <p:nvPicPr>
          <p:cNvPr id="7" name="Picture 6" descr="cir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781" y="356125"/>
            <a:ext cx="1048210" cy="92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351349" y="451364"/>
            <a:ext cx="340814" cy="1308050"/>
          </a:xfrm>
          <a:prstGeom prst="rect">
            <a:avLst/>
          </a:prstGeom>
          <a:noFill/>
        </p:spPr>
        <p:txBody>
          <a:bodyPr wrap="square" rtlCol="0">
            <a:spAutoFit/>
          </a:bodyPr>
          <a:lstStyle/>
          <a:p>
            <a:r>
              <a:rPr lang="en-US" altLang="en-US" sz="4300" b="1">
                <a:solidFill>
                  <a:schemeClr val="bg1"/>
                </a:solidFill>
                <a:ea typeface="PMingLiU" panose="02020500000000000000" pitchFamily="18" charset="-120"/>
              </a:rPr>
              <a:t>1</a:t>
            </a:r>
            <a:r>
              <a:rPr lang="en-US" altLang="en-US" b="1">
                <a:solidFill>
                  <a:schemeClr val="bg1"/>
                </a:solidFill>
                <a:ea typeface="PMingLiU" panose="02020500000000000000" pitchFamily="18" charset="-120"/>
              </a:rPr>
              <a:t>.</a:t>
            </a:r>
            <a:endParaRPr lang="en-GB" altLang="en-US">
              <a:solidFill>
                <a:schemeClr val="bg1"/>
              </a:solidFill>
            </a:endParaRPr>
          </a:p>
          <a:p>
            <a:endParaRPr lang="vi-VN"/>
          </a:p>
        </p:txBody>
      </p:sp>
      <p:sp>
        <p:nvSpPr>
          <p:cNvPr id="12" name="Slide Number Placeholder 9"/>
          <p:cNvSpPr>
            <a:spLocks noGrp="1"/>
          </p:cNvSpPr>
          <p:nvPr>
            <p:ph type="sldNum" sz="quarter" idx="12"/>
          </p:nvPr>
        </p:nvSpPr>
        <p:spPr>
          <a:xfrm>
            <a:off x="10263937" y="6247697"/>
            <a:ext cx="1884348" cy="604269"/>
          </a:xfrm>
        </p:spPr>
        <p:txBody>
          <a:bodyPr/>
          <a:lstStyle/>
          <a:p>
            <a:r>
              <a:rPr lang="vi-VN"/>
              <a:t>8</a:t>
            </a:r>
            <a:endParaRPr lang="vi-VN"/>
          </a:p>
        </p:txBody>
      </p:sp>
    </p:spTree>
    <p:extLst>
      <p:ext uri="{BB962C8B-B14F-4D97-AF65-F5344CB8AC3E}">
        <p14:creationId xmlns:p14="http://schemas.microsoft.com/office/powerpoint/2010/main" val="299879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2514" y="3759200"/>
            <a:ext cx="2061029" cy="1074057"/>
          </a:xfrm>
          <a:prstGeom prst="rect">
            <a:avLst/>
          </a:prstGeom>
          <a:solidFill>
            <a:schemeClr val="bg1"/>
          </a:solidFill>
        </p:spPr>
        <p:txBody>
          <a:bodyPr wrap="square" rtlCol="0">
            <a:spAutoFit/>
          </a:bodyPr>
          <a:lstStyle/>
          <a:p>
            <a:endParaRPr lang="vi-VN"/>
          </a:p>
        </p:txBody>
      </p:sp>
      <p:pic>
        <p:nvPicPr>
          <p:cNvPr id="4" name="Picture 3"/>
          <p:cNvPicPr>
            <a:picLocks noChangeAspect="1"/>
          </p:cNvPicPr>
          <p:nvPr/>
        </p:nvPicPr>
        <p:blipFill rotWithShape="1">
          <a:blip r:embed="rId2"/>
          <a:srcRect b="34372"/>
          <a:stretch/>
        </p:blipFill>
        <p:spPr>
          <a:xfrm>
            <a:off x="-101600" y="0"/>
            <a:ext cx="12293600" cy="6858000"/>
          </a:xfrm>
          <a:prstGeom prst="rect">
            <a:avLst/>
          </a:prstGeom>
        </p:spPr>
      </p:pic>
      <p:sp>
        <p:nvSpPr>
          <p:cNvPr id="3" name="TextBox 2"/>
          <p:cNvSpPr txBox="1"/>
          <p:nvPr/>
        </p:nvSpPr>
        <p:spPr>
          <a:xfrm>
            <a:off x="4717142" y="-43543"/>
            <a:ext cx="3918857" cy="692497"/>
          </a:xfrm>
          <a:prstGeom prst="rect">
            <a:avLst/>
          </a:prstGeom>
          <a:noFill/>
        </p:spPr>
        <p:txBody>
          <a:bodyPr wrap="square" rtlCol="0">
            <a:spAutoFit/>
          </a:bodyPr>
          <a:lstStyle/>
          <a:p>
            <a:r>
              <a:rPr lang="vi-VN" sz="3900" b="1">
                <a:solidFill>
                  <a:srgbClr val="FF0000"/>
                </a:solidFill>
                <a:latin typeface="+mj-lt"/>
              </a:rPr>
              <a:t>Ribbon View</a:t>
            </a:r>
          </a:p>
        </p:txBody>
      </p:sp>
      <p:sp>
        <p:nvSpPr>
          <p:cNvPr id="6" name="TextBox 5"/>
          <p:cNvSpPr txBox="1"/>
          <p:nvPr/>
        </p:nvSpPr>
        <p:spPr>
          <a:xfrm>
            <a:off x="391886" y="3164681"/>
            <a:ext cx="1785257" cy="1566976"/>
          </a:xfrm>
          <a:prstGeom prst="rect">
            <a:avLst/>
          </a:prstGeom>
          <a:solidFill>
            <a:schemeClr val="bg1"/>
          </a:solidFill>
        </p:spPr>
        <p:txBody>
          <a:bodyPr wrap="square" rtlCol="0">
            <a:spAutoFit/>
          </a:bodyPr>
          <a:lstStyle/>
          <a:p>
            <a:endParaRPr lang="vi-VN"/>
          </a:p>
        </p:txBody>
      </p:sp>
      <p:sp>
        <p:nvSpPr>
          <p:cNvPr id="2" name="Rectangle 1"/>
          <p:cNvSpPr/>
          <p:nvPr/>
        </p:nvSpPr>
        <p:spPr>
          <a:xfrm>
            <a:off x="145141" y="2816337"/>
            <a:ext cx="9144001" cy="3293209"/>
          </a:xfrm>
          <a:prstGeom prst="rect">
            <a:avLst/>
          </a:prstGeom>
        </p:spPr>
        <p:txBody>
          <a:bodyPr wrap="square">
            <a:spAutoFit/>
          </a:bodyPr>
          <a:lstStyle/>
          <a:p>
            <a:r>
              <a:rPr lang="vi-VN" smtClean="0">
                <a:solidFill>
                  <a:srgbClr val="454545"/>
                </a:solidFill>
                <a:latin typeface="+mj-lt"/>
              </a:rPr>
              <a:t>      </a:t>
            </a:r>
            <a:r>
              <a:rPr lang="vi-VN" sz="2600" smtClean="0">
                <a:solidFill>
                  <a:srgbClr val="454545"/>
                </a:solidFill>
                <a:latin typeface="+mj-lt"/>
              </a:rPr>
              <a:t>Các </a:t>
            </a:r>
            <a:r>
              <a:rPr lang="vi-VN" sz="2600">
                <a:solidFill>
                  <a:srgbClr val="454545"/>
                </a:solidFill>
                <a:latin typeface="+mj-lt"/>
              </a:rPr>
              <a:t>giao diện người dùng của </a:t>
            </a:r>
            <a:r>
              <a:rPr lang="vi-VN" sz="2600" b="1" smtClean="0">
                <a:solidFill>
                  <a:srgbClr val="0070C0"/>
                </a:solidFill>
                <a:latin typeface="+mj-lt"/>
              </a:rPr>
              <a:t>Ribbon</a:t>
            </a:r>
            <a:r>
              <a:rPr lang="vi-VN" sz="2600">
                <a:solidFill>
                  <a:srgbClr val="0070C0"/>
                </a:solidFill>
                <a:latin typeface="+mj-lt"/>
              </a:rPr>
              <a:t> View </a:t>
            </a:r>
            <a:r>
              <a:rPr lang="vi-VN" sz="2600">
                <a:solidFill>
                  <a:srgbClr val="454545"/>
                </a:solidFill>
                <a:latin typeface="+mj-lt"/>
              </a:rPr>
              <a:t>là tính năng chính của khung Ribbon và cung cấp kinh nghiệm người dùng thế hệ tiếp theo để trình bày các lệnh trong các ứng dụng Windows.</a:t>
            </a:r>
          </a:p>
          <a:p>
            <a:r>
              <a:rPr lang="vi-VN" sz="2600" smtClean="0">
                <a:solidFill>
                  <a:srgbClr val="454545"/>
                </a:solidFill>
                <a:latin typeface="+mj-lt"/>
              </a:rPr>
              <a:t>    Ribbon </a:t>
            </a:r>
            <a:r>
              <a:rPr lang="vi-VN" sz="2600">
                <a:solidFill>
                  <a:srgbClr val="454545"/>
                </a:solidFill>
                <a:latin typeface="+mj-lt"/>
              </a:rPr>
              <a:t>là một thanh lệnh đó cho thấy nhiều các tính năng chính của một ứng dụng thông qua một loạt các tab ở trên cùng của cửa sổ ứng dụng</a:t>
            </a:r>
            <a:r>
              <a:rPr lang="vi-VN" sz="2600" smtClean="0">
                <a:solidFill>
                  <a:srgbClr val="454545"/>
                </a:solidFill>
                <a:latin typeface="+mj-lt"/>
              </a:rPr>
              <a:t>.</a:t>
            </a:r>
            <a:r>
              <a:rPr lang="vi-VN" sz="2600">
                <a:solidFill>
                  <a:srgbClr val="454545"/>
                </a:solidFill>
                <a:latin typeface="+mj-lt"/>
              </a:rPr>
              <a:t> Tối ưu hóa cho hiệu quả và khả năng khám phá</a:t>
            </a:r>
            <a:r>
              <a:rPr lang="vi-VN" sz="2600" smtClean="0">
                <a:solidFill>
                  <a:srgbClr val="454545"/>
                </a:solidFill>
                <a:latin typeface="+mj-lt"/>
              </a:rPr>
              <a:t>, </a:t>
            </a:r>
            <a:r>
              <a:rPr lang="vi-VN" sz="2600">
                <a:solidFill>
                  <a:srgbClr val="454545"/>
                </a:solidFill>
                <a:latin typeface="+mj-lt"/>
              </a:rPr>
              <a:t>tạo điều kiện phát hiện, hiểu biết, và sử dụng các lệnh với cú click chuột tối thiểu và bàn phím thông qua một hệ thống điều </a:t>
            </a:r>
            <a:r>
              <a:rPr lang="vi-VN" sz="2600" smtClean="0">
                <a:solidFill>
                  <a:srgbClr val="454545"/>
                </a:solidFill>
                <a:latin typeface="+mj-lt"/>
              </a:rPr>
              <a:t>khiển.</a:t>
            </a:r>
            <a:r>
              <a:rPr lang="vi-VN" smtClean="0">
                <a:solidFill>
                  <a:srgbClr val="454545"/>
                </a:solidFill>
                <a:latin typeface="+mj-lt"/>
              </a:rPr>
              <a:t>.</a:t>
            </a:r>
            <a:endParaRPr lang="vi-VN" b="0" i="0">
              <a:solidFill>
                <a:srgbClr val="454545"/>
              </a:solidFill>
              <a:effectLst/>
              <a:latin typeface="+mj-lt"/>
            </a:endParaRPr>
          </a:p>
        </p:txBody>
      </p:sp>
    </p:spTree>
    <p:extLst>
      <p:ext uri="{BB962C8B-B14F-4D97-AF65-F5344CB8AC3E}">
        <p14:creationId xmlns:p14="http://schemas.microsoft.com/office/powerpoint/2010/main" val="1681543016"/>
      </p:ext>
    </p:extLst>
  </p:cSld>
  <p:clrMapOvr>
    <a:masterClrMapping/>
  </p:clrMapOvr>
  <p:timing>
    <p:tnLst>
      <p:par>
        <p:cTn id="1" dur="indefinite" restart="never" nodeType="tmRoot"/>
      </p:par>
    </p:tnLst>
  </p:timing>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Feathered</Template>
  <TotalTime>1744</TotalTime>
  <Words>1317</Words>
  <Application>Microsoft Office PowerPoint</Application>
  <PresentationFormat>Widescreen</PresentationFormat>
  <Paragraphs>163</Paragraphs>
  <Slides>35</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MS PGothic</vt:lpstr>
      <vt:lpstr>Arial</vt:lpstr>
      <vt:lpstr>Calibri</vt:lpstr>
      <vt:lpstr>Century Schoolbook</vt:lpstr>
      <vt:lpstr>Corbel</vt:lpstr>
      <vt:lpstr>Garamond</vt:lpstr>
      <vt:lpstr>PMingLiU</vt:lpstr>
      <vt:lpstr>Tahoma</vt:lpstr>
      <vt:lpstr>Times New Roman</vt:lpstr>
      <vt:lpstr>Wingdings</vt:lpstr>
      <vt:lpstr>Feathered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MyPC</dc:creator>
  <cp:lastModifiedBy>MyPC</cp:lastModifiedBy>
  <cp:revision>66</cp:revision>
  <dcterms:created xsi:type="dcterms:W3CDTF">2016-08-25T13:45:51Z</dcterms:created>
  <dcterms:modified xsi:type="dcterms:W3CDTF">2016-08-29T17:45:02Z</dcterms:modified>
</cp:coreProperties>
</file>